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9"/>
  </p:notesMasterIdLst>
  <p:sldIdLst>
    <p:sldId id="256" r:id="rId2"/>
    <p:sldId id="257" r:id="rId3"/>
    <p:sldId id="258" r:id="rId4"/>
    <p:sldId id="269" r:id="rId5"/>
    <p:sldId id="272" r:id="rId6"/>
    <p:sldId id="273" r:id="rId7"/>
    <p:sldId id="268" r:id="rId8"/>
    <p:sldId id="263" r:id="rId9"/>
    <p:sldId id="265" r:id="rId10"/>
    <p:sldId id="267" r:id="rId11"/>
    <p:sldId id="270" r:id="rId12"/>
    <p:sldId id="271" r:id="rId13"/>
    <p:sldId id="266" r:id="rId14"/>
    <p:sldId id="274" r:id="rId15"/>
    <p:sldId id="275" r:id="rId16"/>
    <p:sldId id="276" r:id="rId17"/>
    <p:sldId id="262" r:id="rId18"/>
  </p:sldIdLst>
  <p:sldSz cx="12192000" cy="6858000"/>
  <p:notesSz cx="6858000" cy="9144000"/>
  <p:embeddedFontLst>
    <p:embeddedFont>
      <p:font typeface="Montserrat" panose="000005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
      <p:font typeface="Raleway"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C97"/>
    <a:srgbClr val="009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17084-815F-4E44-A7D8-3E3BED640079}" v="3" dt="2023-03-09T11:19:53.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giovanna Carpinteri" userId="b623673e2d6e19da" providerId="LiveId" clId="{D6C17084-815F-4E44-A7D8-3E3BED640079}"/>
    <pc:docChg chg="modSld">
      <pc:chgData name="Mariagiovanna Carpinteri" userId="b623673e2d6e19da" providerId="LiveId" clId="{D6C17084-815F-4E44-A7D8-3E3BED640079}" dt="2023-03-09T11:19:58.842" v="17" actId="1076"/>
      <pc:docMkLst>
        <pc:docMk/>
      </pc:docMkLst>
      <pc:sldChg chg="addSp delSp modSp mod modNotes">
        <pc:chgData name="Mariagiovanna Carpinteri" userId="b623673e2d6e19da" providerId="LiveId" clId="{D6C17084-815F-4E44-A7D8-3E3BED640079}" dt="2023-03-09T11:19:43.673" v="14" actId="1076"/>
        <pc:sldMkLst>
          <pc:docMk/>
          <pc:sldMk cId="0" sldId="256"/>
        </pc:sldMkLst>
        <pc:picChg chg="add mod">
          <ac:chgData name="Mariagiovanna Carpinteri" userId="b623673e2d6e19da" providerId="LiveId" clId="{D6C17084-815F-4E44-A7D8-3E3BED640079}" dt="2023-03-09T11:19:31.152" v="11" actId="1076"/>
          <ac:picMkLst>
            <pc:docMk/>
            <pc:sldMk cId="0" sldId="256"/>
            <ac:picMk id="3" creationId="{707BC688-D1A7-680F-A1FA-B1423483FAE7}"/>
          </ac:picMkLst>
        </pc:picChg>
        <pc:picChg chg="add mod">
          <ac:chgData name="Mariagiovanna Carpinteri" userId="b623673e2d6e19da" providerId="LiveId" clId="{D6C17084-815F-4E44-A7D8-3E3BED640079}" dt="2023-03-09T11:18:27.006" v="10" actId="1076"/>
          <ac:picMkLst>
            <pc:docMk/>
            <pc:sldMk cId="0" sldId="256"/>
            <ac:picMk id="5" creationId="{68BDD112-31FC-8CFF-7292-81CA3AF24957}"/>
          </ac:picMkLst>
        </pc:picChg>
        <pc:picChg chg="add mod">
          <ac:chgData name="Mariagiovanna Carpinteri" userId="b623673e2d6e19da" providerId="LiveId" clId="{D6C17084-815F-4E44-A7D8-3E3BED640079}" dt="2023-03-09T11:19:43.673" v="14" actId="1076"/>
          <ac:picMkLst>
            <pc:docMk/>
            <pc:sldMk cId="0" sldId="256"/>
            <ac:picMk id="7" creationId="{38D0605B-EDE9-FFDA-D536-2483B7CAB5BC}"/>
          </ac:picMkLst>
        </pc:picChg>
        <pc:picChg chg="add del">
          <ac:chgData name="Mariagiovanna Carpinteri" userId="b623673e2d6e19da" providerId="LiveId" clId="{D6C17084-815F-4E44-A7D8-3E3BED640079}" dt="2023-03-09T11:16:03.157" v="1" actId="478"/>
          <ac:picMkLst>
            <pc:docMk/>
            <pc:sldMk cId="0" sldId="256"/>
            <ac:picMk id="1026" creationId="{8D4928CB-9342-1B3F-1EA0-240161BC6841}"/>
          </ac:picMkLst>
        </pc:picChg>
      </pc:sldChg>
      <pc:sldChg chg="addSp modSp mod">
        <pc:chgData name="Mariagiovanna Carpinteri" userId="b623673e2d6e19da" providerId="LiveId" clId="{D6C17084-815F-4E44-A7D8-3E3BED640079}" dt="2023-03-09T11:19:58.842" v="17" actId="1076"/>
        <pc:sldMkLst>
          <pc:docMk/>
          <pc:sldMk cId="0" sldId="262"/>
        </pc:sldMkLst>
        <pc:picChg chg="add mod">
          <ac:chgData name="Mariagiovanna Carpinteri" userId="b623673e2d6e19da" providerId="LiveId" clId="{D6C17084-815F-4E44-A7D8-3E3BED640079}" dt="2023-03-09T11:17:26.235" v="5" actId="1076"/>
          <ac:picMkLst>
            <pc:docMk/>
            <pc:sldMk cId="0" sldId="262"/>
            <ac:picMk id="3" creationId="{D6EFB061-AB7A-FF47-1DB3-7F9922F26EA2}"/>
          </ac:picMkLst>
        </pc:picChg>
        <pc:picChg chg="add mod">
          <ac:chgData name="Mariagiovanna Carpinteri" userId="b623673e2d6e19da" providerId="LiveId" clId="{D6C17084-815F-4E44-A7D8-3E3BED640079}" dt="2023-03-09T11:18:12.400" v="7" actId="1076"/>
          <ac:picMkLst>
            <pc:docMk/>
            <pc:sldMk cId="0" sldId="262"/>
            <ac:picMk id="5" creationId="{A20B351A-E815-C85C-4244-868D95310F78}"/>
          </ac:picMkLst>
        </pc:picChg>
        <pc:picChg chg="add mod">
          <ac:chgData name="Mariagiovanna Carpinteri" userId="b623673e2d6e19da" providerId="LiveId" clId="{D6C17084-815F-4E44-A7D8-3E3BED640079}" dt="2023-03-09T11:19:57.703" v="16" actId="1076"/>
          <ac:picMkLst>
            <pc:docMk/>
            <pc:sldMk cId="0" sldId="262"/>
            <ac:picMk id="6" creationId="{3013A0EE-9CEB-229D-F025-4448B66E2DC5}"/>
          </ac:picMkLst>
        </pc:picChg>
        <pc:picChg chg="mod">
          <ac:chgData name="Mariagiovanna Carpinteri" userId="b623673e2d6e19da" providerId="LiveId" clId="{D6C17084-815F-4E44-A7D8-3E3BED640079}" dt="2023-03-09T11:19:58.842" v="17" actId="1076"/>
          <ac:picMkLst>
            <pc:docMk/>
            <pc:sldMk cId="0" sldId="262"/>
            <ac:picMk id="13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7A439-C509-4C34-97AC-F0E7F1B7F2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75A5F2-F5F0-4791-A155-309D6D6F1BC5}">
      <dgm:prSet phldrT="[Text]"/>
      <dgm:spPr>
        <a:solidFill>
          <a:schemeClr val="accent2">
            <a:lumMod val="75000"/>
          </a:schemeClr>
        </a:solidFill>
        <a:ln>
          <a:solidFill>
            <a:schemeClr val="accent3">
              <a:lumMod val="60000"/>
              <a:lumOff val="40000"/>
            </a:schemeClr>
          </a:solidFill>
        </a:ln>
      </dgm:spPr>
      <dgm:t>
        <a:bodyPr/>
        <a:lstStyle/>
        <a:p>
          <a:r>
            <a:rPr lang="en-US" b="1" dirty="0"/>
            <a:t>WP3 - A1</a:t>
          </a:r>
          <a:r>
            <a:rPr lang="en-GB" b="1" i="0" dirty="0"/>
            <a:t> Desk Research and Interviews</a:t>
          </a:r>
          <a:endParaRPr lang="en-US" b="1" dirty="0"/>
        </a:p>
      </dgm:t>
    </dgm:pt>
    <dgm:pt modelId="{C1648C56-2DBC-49F7-A09F-885936736FE0}" type="parTrans" cxnId="{83FD0D5F-F1B7-4F4D-AADE-B8333B4B409B}">
      <dgm:prSet/>
      <dgm:spPr/>
      <dgm:t>
        <a:bodyPr/>
        <a:lstStyle/>
        <a:p>
          <a:endParaRPr lang="en-US"/>
        </a:p>
      </dgm:t>
    </dgm:pt>
    <dgm:pt modelId="{636E4E6C-996D-4105-A93F-D0CF094E970F}" type="sibTrans" cxnId="{83FD0D5F-F1B7-4F4D-AADE-B8333B4B409B}">
      <dgm:prSet/>
      <dgm:spPr/>
      <dgm:t>
        <a:bodyPr/>
        <a:lstStyle/>
        <a:p>
          <a:endParaRPr lang="en-US"/>
        </a:p>
      </dgm:t>
    </dgm:pt>
    <dgm:pt modelId="{F17E2AE7-48A2-4883-85C3-6CF14B56CE9A}">
      <dgm:prSet/>
      <dgm:spPr/>
      <dgm:t>
        <a:bodyPr/>
        <a:lstStyle/>
        <a:p>
          <a:r>
            <a:rPr lang="en-US" dirty="0"/>
            <a:t>review and analysis of the inclusion of young adults with SEN and youth entrepreneurship via desk research</a:t>
          </a:r>
        </a:p>
      </dgm:t>
    </dgm:pt>
    <dgm:pt modelId="{6EC0F84A-740E-45E6-A74E-F963887F22C3}" type="parTrans" cxnId="{C9E74F9E-9DEB-4D85-AAD8-F3C772D40A5A}">
      <dgm:prSet/>
      <dgm:spPr/>
      <dgm:t>
        <a:bodyPr/>
        <a:lstStyle/>
        <a:p>
          <a:endParaRPr lang="en-US"/>
        </a:p>
      </dgm:t>
    </dgm:pt>
    <dgm:pt modelId="{4C999290-90F2-4300-9670-E6F43A540B83}" type="sibTrans" cxnId="{C9E74F9E-9DEB-4D85-AAD8-F3C772D40A5A}">
      <dgm:prSet/>
      <dgm:spPr/>
      <dgm:t>
        <a:bodyPr/>
        <a:lstStyle/>
        <a:p>
          <a:endParaRPr lang="en-US"/>
        </a:p>
      </dgm:t>
    </dgm:pt>
    <dgm:pt modelId="{F49A5A2E-05E6-4C56-AAE7-43A5B13D6EF9}">
      <dgm:prSet/>
      <dgm:spPr>
        <a:solidFill>
          <a:schemeClr val="accent2">
            <a:lumMod val="75000"/>
          </a:schemeClr>
        </a:solidFill>
      </dgm:spPr>
      <dgm:t>
        <a:bodyPr/>
        <a:lstStyle/>
        <a:p>
          <a:r>
            <a:rPr lang="en-US" b="1" dirty="0"/>
            <a:t>WP3 - A2. </a:t>
          </a:r>
          <a:r>
            <a:rPr lang="en-US" b="1" i="0" dirty="0"/>
            <a:t>Needs </a:t>
          </a:r>
          <a:r>
            <a:rPr lang="en-US" b="1" i="0" dirty="0" err="1"/>
            <a:t>Indentification</a:t>
          </a:r>
          <a:endParaRPr lang="en-US" b="1" dirty="0"/>
        </a:p>
      </dgm:t>
    </dgm:pt>
    <dgm:pt modelId="{F725ED7D-AD13-4AEA-BF53-C9E98CF20962}" type="parTrans" cxnId="{F9EFDB67-CD41-427F-838B-90E309A86895}">
      <dgm:prSet/>
      <dgm:spPr/>
      <dgm:t>
        <a:bodyPr/>
        <a:lstStyle/>
        <a:p>
          <a:endParaRPr lang="en-US"/>
        </a:p>
      </dgm:t>
    </dgm:pt>
    <dgm:pt modelId="{55C1892E-DC91-4BBA-AF45-E35AE8149D72}" type="sibTrans" cxnId="{F9EFDB67-CD41-427F-838B-90E309A86895}">
      <dgm:prSet/>
      <dgm:spPr/>
      <dgm:t>
        <a:bodyPr/>
        <a:lstStyle/>
        <a:p>
          <a:endParaRPr lang="en-US"/>
        </a:p>
      </dgm:t>
    </dgm:pt>
    <dgm:pt modelId="{45D5B025-56ED-4E1B-9E15-420DA1613206}">
      <dgm:prSet/>
      <dgm:spPr/>
      <dgm:t>
        <a:bodyPr/>
        <a:lstStyle/>
        <a:p>
          <a:r>
            <a:rPr lang="en-US" dirty="0"/>
            <a:t>Interviews/survey with key members of the target group.</a:t>
          </a:r>
        </a:p>
      </dgm:t>
    </dgm:pt>
    <dgm:pt modelId="{8D1151B6-A8C9-4E79-9128-69E7E9952F67}" type="parTrans" cxnId="{6A0D2033-198D-4A7A-801C-C1FE602476B9}">
      <dgm:prSet/>
      <dgm:spPr/>
      <dgm:t>
        <a:bodyPr/>
        <a:lstStyle/>
        <a:p>
          <a:endParaRPr lang="en-US"/>
        </a:p>
      </dgm:t>
    </dgm:pt>
    <dgm:pt modelId="{5A724E6C-9D7E-41C0-B38B-B60C21656D8D}" type="sibTrans" cxnId="{6A0D2033-198D-4A7A-801C-C1FE602476B9}">
      <dgm:prSet/>
      <dgm:spPr/>
      <dgm:t>
        <a:bodyPr/>
        <a:lstStyle/>
        <a:p>
          <a:endParaRPr lang="en-US"/>
        </a:p>
      </dgm:t>
    </dgm:pt>
    <dgm:pt modelId="{B80DF1CF-B130-40A0-8524-53E01628E075}">
      <dgm:prSet/>
      <dgm:spPr/>
      <dgm:t>
        <a:bodyPr/>
        <a:lstStyle/>
        <a:p>
          <a:r>
            <a:rPr lang="en-US" dirty="0"/>
            <a:t>Survey report</a:t>
          </a:r>
        </a:p>
      </dgm:t>
    </dgm:pt>
    <dgm:pt modelId="{AE118B90-568B-4769-A307-3D08A0F75B55}" type="parTrans" cxnId="{DBEEBAD3-1066-4307-8898-01AA7B9A8C8B}">
      <dgm:prSet/>
      <dgm:spPr/>
      <dgm:t>
        <a:bodyPr/>
        <a:lstStyle/>
        <a:p>
          <a:endParaRPr lang="en-US"/>
        </a:p>
      </dgm:t>
    </dgm:pt>
    <dgm:pt modelId="{2E582599-D764-47D6-BE7A-98D5CE242309}" type="sibTrans" cxnId="{DBEEBAD3-1066-4307-8898-01AA7B9A8C8B}">
      <dgm:prSet/>
      <dgm:spPr/>
      <dgm:t>
        <a:bodyPr/>
        <a:lstStyle/>
        <a:p>
          <a:endParaRPr lang="en-US"/>
        </a:p>
      </dgm:t>
    </dgm:pt>
    <dgm:pt modelId="{360B800C-F696-4338-8543-EBE4D5901E9E}">
      <dgm:prSet/>
      <dgm:spPr/>
      <dgm:t>
        <a:bodyPr/>
        <a:lstStyle/>
        <a:p>
          <a:r>
            <a:rPr lang="en-US" dirty="0"/>
            <a:t>Desk research report</a:t>
          </a:r>
        </a:p>
      </dgm:t>
    </dgm:pt>
    <dgm:pt modelId="{C8572864-49D7-425B-B3F0-743311E9DCFD}" type="parTrans" cxnId="{212A8152-A2CB-4EF8-9CC4-8A9ED4CD9DC8}">
      <dgm:prSet/>
      <dgm:spPr/>
      <dgm:t>
        <a:bodyPr/>
        <a:lstStyle/>
        <a:p>
          <a:endParaRPr lang="LID4096"/>
        </a:p>
      </dgm:t>
    </dgm:pt>
    <dgm:pt modelId="{920DDBCC-DB48-476B-93A2-64306B6B5FDA}" type="sibTrans" cxnId="{212A8152-A2CB-4EF8-9CC4-8A9ED4CD9DC8}">
      <dgm:prSet/>
      <dgm:spPr/>
      <dgm:t>
        <a:bodyPr/>
        <a:lstStyle/>
        <a:p>
          <a:endParaRPr lang="LID4096"/>
        </a:p>
      </dgm:t>
    </dgm:pt>
    <dgm:pt modelId="{F1061AE1-062F-4CA9-8A77-DC1BC501D72A}" type="pres">
      <dgm:prSet presAssocID="{9217A439-C509-4C34-97AC-F0E7F1B7F239}" presName="linear" presStyleCnt="0">
        <dgm:presLayoutVars>
          <dgm:dir/>
          <dgm:animLvl val="lvl"/>
          <dgm:resizeHandles val="exact"/>
        </dgm:presLayoutVars>
      </dgm:prSet>
      <dgm:spPr/>
    </dgm:pt>
    <dgm:pt modelId="{F5DADA15-E0A8-41DE-AD78-EBC759A4564C}" type="pres">
      <dgm:prSet presAssocID="{3275A5F2-F5F0-4791-A155-309D6D6F1BC5}" presName="parentLin" presStyleCnt="0"/>
      <dgm:spPr/>
    </dgm:pt>
    <dgm:pt modelId="{07FB2977-CD2C-4C8E-945E-29CE0022ED81}" type="pres">
      <dgm:prSet presAssocID="{3275A5F2-F5F0-4791-A155-309D6D6F1BC5}" presName="parentLeftMargin" presStyleLbl="node1" presStyleIdx="0" presStyleCnt="2"/>
      <dgm:spPr/>
    </dgm:pt>
    <dgm:pt modelId="{A098865C-9921-43B0-8922-5208BEF95463}" type="pres">
      <dgm:prSet presAssocID="{3275A5F2-F5F0-4791-A155-309D6D6F1BC5}" presName="parentText" presStyleLbl="node1" presStyleIdx="0" presStyleCnt="2">
        <dgm:presLayoutVars>
          <dgm:chMax val="0"/>
          <dgm:bulletEnabled val="1"/>
        </dgm:presLayoutVars>
      </dgm:prSet>
      <dgm:spPr/>
    </dgm:pt>
    <dgm:pt modelId="{79D32197-5CF0-46F6-94AA-AE888AE14266}" type="pres">
      <dgm:prSet presAssocID="{3275A5F2-F5F0-4791-A155-309D6D6F1BC5}" presName="negativeSpace" presStyleCnt="0"/>
      <dgm:spPr/>
    </dgm:pt>
    <dgm:pt modelId="{C7237F0D-003D-4036-8AB7-A2B7FECF87FC}" type="pres">
      <dgm:prSet presAssocID="{3275A5F2-F5F0-4791-A155-309D6D6F1BC5}" presName="childText" presStyleLbl="conFgAcc1" presStyleIdx="0" presStyleCnt="2">
        <dgm:presLayoutVars>
          <dgm:bulletEnabled val="1"/>
        </dgm:presLayoutVars>
      </dgm:prSet>
      <dgm:spPr/>
    </dgm:pt>
    <dgm:pt modelId="{04FC4913-3D30-4B13-8644-173E1EED2DAA}" type="pres">
      <dgm:prSet presAssocID="{636E4E6C-996D-4105-A93F-D0CF094E970F}" presName="spaceBetweenRectangles" presStyleCnt="0"/>
      <dgm:spPr/>
    </dgm:pt>
    <dgm:pt modelId="{59918C75-4FBF-421C-86B1-D8E2987FE1AA}" type="pres">
      <dgm:prSet presAssocID="{F49A5A2E-05E6-4C56-AAE7-43A5B13D6EF9}" presName="parentLin" presStyleCnt="0"/>
      <dgm:spPr/>
    </dgm:pt>
    <dgm:pt modelId="{F95DBAB0-8651-496E-B777-530204D52F8C}" type="pres">
      <dgm:prSet presAssocID="{F49A5A2E-05E6-4C56-AAE7-43A5B13D6EF9}" presName="parentLeftMargin" presStyleLbl="node1" presStyleIdx="0" presStyleCnt="2"/>
      <dgm:spPr/>
    </dgm:pt>
    <dgm:pt modelId="{0AE3695F-D664-40A3-881B-FDC7E0CF2DF7}" type="pres">
      <dgm:prSet presAssocID="{F49A5A2E-05E6-4C56-AAE7-43A5B13D6EF9}" presName="parentText" presStyleLbl="node1" presStyleIdx="1" presStyleCnt="2">
        <dgm:presLayoutVars>
          <dgm:chMax val="0"/>
          <dgm:bulletEnabled val="1"/>
        </dgm:presLayoutVars>
      </dgm:prSet>
      <dgm:spPr/>
    </dgm:pt>
    <dgm:pt modelId="{46EF1C83-C9AD-4CAC-A6C0-312A3B306E5F}" type="pres">
      <dgm:prSet presAssocID="{F49A5A2E-05E6-4C56-AAE7-43A5B13D6EF9}" presName="negativeSpace" presStyleCnt="0"/>
      <dgm:spPr/>
    </dgm:pt>
    <dgm:pt modelId="{CB7B8850-8AF2-402A-B402-C958FC6B04D3}" type="pres">
      <dgm:prSet presAssocID="{F49A5A2E-05E6-4C56-AAE7-43A5B13D6EF9}" presName="childText" presStyleLbl="conFgAcc1" presStyleIdx="1" presStyleCnt="2">
        <dgm:presLayoutVars>
          <dgm:bulletEnabled val="1"/>
        </dgm:presLayoutVars>
      </dgm:prSet>
      <dgm:spPr/>
    </dgm:pt>
  </dgm:ptLst>
  <dgm:cxnLst>
    <dgm:cxn modelId="{5D6DDD0D-63A8-4717-8AC7-871ABEB4942D}" type="presOf" srcId="{3275A5F2-F5F0-4791-A155-309D6D6F1BC5}" destId="{07FB2977-CD2C-4C8E-945E-29CE0022ED81}" srcOrd="0" destOrd="0" presId="urn:microsoft.com/office/officeart/2005/8/layout/list1"/>
    <dgm:cxn modelId="{92C0BA0E-228A-4594-A37A-7F43DB5704D2}" type="presOf" srcId="{F49A5A2E-05E6-4C56-AAE7-43A5B13D6EF9}" destId="{0AE3695F-D664-40A3-881B-FDC7E0CF2DF7}" srcOrd="1" destOrd="0" presId="urn:microsoft.com/office/officeart/2005/8/layout/list1"/>
    <dgm:cxn modelId="{6A0D2033-198D-4A7A-801C-C1FE602476B9}" srcId="{F49A5A2E-05E6-4C56-AAE7-43A5B13D6EF9}" destId="{45D5B025-56ED-4E1B-9E15-420DA1613206}" srcOrd="0" destOrd="0" parTransId="{8D1151B6-A8C9-4E79-9128-69E7E9952F67}" sibTransId="{5A724E6C-9D7E-41C0-B38B-B60C21656D8D}"/>
    <dgm:cxn modelId="{F67D4D5C-2359-46E4-B384-86C9C3AAC98C}" type="presOf" srcId="{F49A5A2E-05E6-4C56-AAE7-43A5B13D6EF9}" destId="{F95DBAB0-8651-496E-B777-530204D52F8C}" srcOrd="0" destOrd="0" presId="urn:microsoft.com/office/officeart/2005/8/layout/list1"/>
    <dgm:cxn modelId="{66AF585D-0D1B-47F8-8528-5567045469EB}" type="presOf" srcId="{45D5B025-56ED-4E1B-9E15-420DA1613206}" destId="{CB7B8850-8AF2-402A-B402-C958FC6B04D3}" srcOrd="0" destOrd="0" presId="urn:microsoft.com/office/officeart/2005/8/layout/list1"/>
    <dgm:cxn modelId="{83FD0D5F-F1B7-4F4D-AADE-B8333B4B409B}" srcId="{9217A439-C509-4C34-97AC-F0E7F1B7F239}" destId="{3275A5F2-F5F0-4791-A155-309D6D6F1BC5}" srcOrd="0" destOrd="0" parTransId="{C1648C56-2DBC-49F7-A09F-885936736FE0}" sibTransId="{636E4E6C-996D-4105-A93F-D0CF094E970F}"/>
    <dgm:cxn modelId="{F9EFDB67-CD41-427F-838B-90E309A86895}" srcId="{9217A439-C509-4C34-97AC-F0E7F1B7F239}" destId="{F49A5A2E-05E6-4C56-AAE7-43A5B13D6EF9}" srcOrd="1" destOrd="0" parTransId="{F725ED7D-AD13-4AEA-BF53-C9E98CF20962}" sibTransId="{55C1892E-DC91-4BBA-AF45-E35AE8149D72}"/>
    <dgm:cxn modelId="{212A8152-A2CB-4EF8-9CC4-8A9ED4CD9DC8}" srcId="{3275A5F2-F5F0-4791-A155-309D6D6F1BC5}" destId="{360B800C-F696-4338-8543-EBE4D5901E9E}" srcOrd="1" destOrd="0" parTransId="{C8572864-49D7-425B-B3F0-743311E9DCFD}" sibTransId="{920DDBCC-DB48-476B-93A2-64306B6B5FDA}"/>
    <dgm:cxn modelId="{46671957-4397-491A-8901-79F41992C722}" type="presOf" srcId="{360B800C-F696-4338-8543-EBE4D5901E9E}" destId="{C7237F0D-003D-4036-8AB7-A2B7FECF87FC}" srcOrd="0" destOrd="1" presId="urn:microsoft.com/office/officeart/2005/8/layout/list1"/>
    <dgm:cxn modelId="{BBEFDE9C-E025-4F70-9FFB-3870EF7DBCA9}" type="presOf" srcId="{F17E2AE7-48A2-4883-85C3-6CF14B56CE9A}" destId="{C7237F0D-003D-4036-8AB7-A2B7FECF87FC}" srcOrd="0" destOrd="0" presId="urn:microsoft.com/office/officeart/2005/8/layout/list1"/>
    <dgm:cxn modelId="{C9E74F9E-9DEB-4D85-AAD8-F3C772D40A5A}" srcId="{3275A5F2-F5F0-4791-A155-309D6D6F1BC5}" destId="{F17E2AE7-48A2-4883-85C3-6CF14B56CE9A}" srcOrd="0" destOrd="0" parTransId="{6EC0F84A-740E-45E6-A74E-F963887F22C3}" sibTransId="{4C999290-90F2-4300-9670-E6F43A540B83}"/>
    <dgm:cxn modelId="{3D4DE6B8-E10F-4059-BE75-8384C2262106}" type="presOf" srcId="{3275A5F2-F5F0-4791-A155-309D6D6F1BC5}" destId="{A098865C-9921-43B0-8922-5208BEF95463}" srcOrd="1" destOrd="0" presId="urn:microsoft.com/office/officeart/2005/8/layout/list1"/>
    <dgm:cxn modelId="{DBEEBAD3-1066-4307-8898-01AA7B9A8C8B}" srcId="{F49A5A2E-05E6-4C56-AAE7-43A5B13D6EF9}" destId="{B80DF1CF-B130-40A0-8524-53E01628E075}" srcOrd="1" destOrd="0" parTransId="{AE118B90-568B-4769-A307-3D08A0F75B55}" sibTransId="{2E582599-D764-47D6-BE7A-98D5CE242309}"/>
    <dgm:cxn modelId="{F81A2EE1-3DD2-4935-A6F4-61874231EECC}" type="presOf" srcId="{B80DF1CF-B130-40A0-8524-53E01628E075}" destId="{CB7B8850-8AF2-402A-B402-C958FC6B04D3}" srcOrd="0" destOrd="1" presId="urn:microsoft.com/office/officeart/2005/8/layout/list1"/>
    <dgm:cxn modelId="{56309FEC-092C-472D-B7CE-AB5821716FA6}" type="presOf" srcId="{9217A439-C509-4C34-97AC-F0E7F1B7F239}" destId="{F1061AE1-062F-4CA9-8A77-DC1BC501D72A}" srcOrd="0" destOrd="0" presId="urn:microsoft.com/office/officeart/2005/8/layout/list1"/>
    <dgm:cxn modelId="{A4104CC2-19DD-4E38-9C6C-F2BF215558EC}" type="presParOf" srcId="{F1061AE1-062F-4CA9-8A77-DC1BC501D72A}" destId="{F5DADA15-E0A8-41DE-AD78-EBC759A4564C}" srcOrd="0" destOrd="0" presId="urn:microsoft.com/office/officeart/2005/8/layout/list1"/>
    <dgm:cxn modelId="{7E580487-F556-45C2-AD73-F86483EFACA1}" type="presParOf" srcId="{F5DADA15-E0A8-41DE-AD78-EBC759A4564C}" destId="{07FB2977-CD2C-4C8E-945E-29CE0022ED81}" srcOrd="0" destOrd="0" presId="urn:microsoft.com/office/officeart/2005/8/layout/list1"/>
    <dgm:cxn modelId="{BCA58EE6-0267-471A-8AB7-2A512122FB00}" type="presParOf" srcId="{F5DADA15-E0A8-41DE-AD78-EBC759A4564C}" destId="{A098865C-9921-43B0-8922-5208BEF95463}" srcOrd="1" destOrd="0" presId="urn:microsoft.com/office/officeart/2005/8/layout/list1"/>
    <dgm:cxn modelId="{91F66C35-E62C-4171-A84A-2F67C270C320}" type="presParOf" srcId="{F1061AE1-062F-4CA9-8A77-DC1BC501D72A}" destId="{79D32197-5CF0-46F6-94AA-AE888AE14266}" srcOrd="1" destOrd="0" presId="urn:microsoft.com/office/officeart/2005/8/layout/list1"/>
    <dgm:cxn modelId="{CA7CF275-A565-463F-B126-68753EC3413C}" type="presParOf" srcId="{F1061AE1-062F-4CA9-8A77-DC1BC501D72A}" destId="{C7237F0D-003D-4036-8AB7-A2B7FECF87FC}" srcOrd="2" destOrd="0" presId="urn:microsoft.com/office/officeart/2005/8/layout/list1"/>
    <dgm:cxn modelId="{3DD72191-88DE-4603-902E-32BDA169C2C6}" type="presParOf" srcId="{F1061AE1-062F-4CA9-8A77-DC1BC501D72A}" destId="{04FC4913-3D30-4B13-8644-173E1EED2DAA}" srcOrd="3" destOrd="0" presId="urn:microsoft.com/office/officeart/2005/8/layout/list1"/>
    <dgm:cxn modelId="{83186517-7015-4100-97E0-16F80D30D40E}" type="presParOf" srcId="{F1061AE1-062F-4CA9-8A77-DC1BC501D72A}" destId="{59918C75-4FBF-421C-86B1-D8E2987FE1AA}" srcOrd="4" destOrd="0" presId="urn:microsoft.com/office/officeart/2005/8/layout/list1"/>
    <dgm:cxn modelId="{6EEA059A-79B8-45A4-BCE0-6CDDE6A6C740}" type="presParOf" srcId="{59918C75-4FBF-421C-86B1-D8E2987FE1AA}" destId="{F95DBAB0-8651-496E-B777-530204D52F8C}" srcOrd="0" destOrd="0" presId="urn:microsoft.com/office/officeart/2005/8/layout/list1"/>
    <dgm:cxn modelId="{71B3E473-81CF-4885-8D42-C36346679611}" type="presParOf" srcId="{59918C75-4FBF-421C-86B1-D8E2987FE1AA}" destId="{0AE3695F-D664-40A3-881B-FDC7E0CF2DF7}" srcOrd="1" destOrd="0" presId="urn:microsoft.com/office/officeart/2005/8/layout/list1"/>
    <dgm:cxn modelId="{A0040358-6DB0-4B69-B37E-9566E5E33076}" type="presParOf" srcId="{F1061AE1-062F-4CA9-8A77-DC1BC501D72A}" destId="{46EF1C83-C9AD-4CAC-A6C0-312A3B306E5F}" srcOrd="5" destOrd="0" presId="urn:microsoft.com/office/officeart/2005/8/layout/list1"/>
    <dgm:cxn modelId="{97DA93E6-A135-4775-922D-07127E625A2D}" type="presParOf" srcId="{F1061AE1-062F-4CA9-8A77-DC1BC501D72A}" destId="{CB7B8850-8AF2-402A-B402-C958FC6B04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17A439-C509-4C34-97AC-F0E7F1B7F2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75A5F2-F5F0-4791-A155-309D6D6F1BC5}">
      <dgm:prSet phldrT="[Text]"/>
      <dgm:spPr>
        <a:solidFill>
          <a:schemeClr val="accent2">
            <a:lumMod val="75000"/>
          </a:schemeClr>
        </a:solidFill>
        <a:ln>
          <a:solidFill>
            <a:schemeClr val="accent3">
              <a:lumMod val="60000"/>
              <a:lumOff val="40000"/>
            </a:schemeClr>
          </a:solidFill>
        </a:ln>
      </dgm:spPr>
      <dgm:t>
        <a:bodyPr/>
        <a:lstStyle/>
        <a:p>
          <a:r>
            <a:rPr lang="en-US" b="1" dirty="0"/>
            <a:t>WP3 – A3</a:t>
          </a:r>
          <a:r>
            <a:rPr lang="en-GB" b="1" i="0" dirty="0"/>
            <a:t> </a:t>
          </a:r>
          <a:r>
            <a:rPr lang="en-US" b="1" i="0" dirty="0"/>
            <a:t>Design &amp; Development of 6 microlearning modules</a:t>
          </a:r>
          <a:endParaRPr lang="en-US" b="1" dirty="0"/>
        </a:p>
      </dgm:t>
    </dgm:pt>
    <dgm:pt modelId="{C1648C56-2DBC-49F7-A09F-885936736FE0}" type="parTrans" cxnId="{83FD0D5F-F1B7-4F4D-AADE-B8333B4B409B}">
      <dgm:prSet/>
      <dgm:spPr/>
      <dgm:t>
        <a:bodyPr/>
        <a:lstStyle/>
        <a:p>
          <a:endParaRPr lang="en-US"/>
        </a:p>
      </dgm:t>
    </dgm:pt>
    <dgm:pt modelId="{636E4E6C-996D-4105-A93F-D0CF094E970F}" type="sibTrans" cxnId="{83FD0D5F-F1B7-4F4D-AADE-B8333B4B409B}">
      <dgm:prSet/>
      <dgm:spPr/>
      <dgm:t>
        <a:bodyPr/>
        <a:lstStyle/>
        <a:p>
          <a:endParaRPr lang="en-US"/>
        </a:p>
      </dgm:t>
    </dgm:pt>
    <dgm:pt modelId="{F17E2AE7-48A2-4883-85C3-6CF14B56CE9A}">
      <dgm:prSet/>
      <dgm:spPr/>
      <dgm:t>
        <a:bodyPr/>
        <a:lstStyle/>
        <a:p>
          <a:r>
            <a:rPr lang="en-GB" dirty="0"/>
            <a:t>six digitalized microlearning modules (10-minute duration) on the topics decided via desk research and interviews in the previous 2 activities.</a:t>
          </a:r>
          <a:endParaRPr lang="en-US" dirty="0"/>
        </a:p>
      </dgm:t>
    </dgm:pt>
    <dgm:pt modelId="{6EC0F84A-740E-45E6-A74E-F963887F22C3}" type="parTrans" cxnId="{C9E74F9E-9DEB-4D85-AAD8-F3C772D40A5A}">
      <dgm:prSet/>
      <dgm:spPr/>
      <dgm:t>
        <a:bodyPr/>
        <a:lstStyle/>
        <a:p>
          <a:endParaRPr lang="en-US"/>
        </a:p>
      </dgm:t>
    </dgm:pt>
    <dgm:pt modelId="{4C999290-90F2-4300-9670-E6F43A540B83}" type="sibTrans" cxnId="{C9E74F9E-9DEB-4D85-AAD8-F3C772D40A5A}">
      <dgm:prSet/>
      <dgm:spPr/>
      <dgm:t>
        <a:bodyPr/>
        <a:lstStyle/>
        <a:p>
          <a:endParaRPr lang="en-US"/>
        </a:p>
      </dgm:t>
    </dgm:pt>
    <dgm:pt modelId="{F49A5A2E-05E6-4C56-AAE7-43A5B13D6EF9}">
      <dgm:prSet/>
      <dgm:spPr>
        <a:solidFill>
          <a:schemeClr val="accent2">
            <a:lumMod val="75000"/>
          </a:schemeClr>
        </a:solidFill>
      </dgm:spPr>
      <dgm:t>
        <a:bodyPr/>
        <a:lstStyle/>
        <a:p>
          <a:r>
            <a:rPr lang="en-US" b="1" dirty="0"/>
            <a:t>WP3 – A4 </a:t>
          </a:r>
          <a:r>
            <a:rPr lang="en-US" b="1" i="0" dirty="0"/>
            <a:t>Development of translations</a:t>
          </a:r>
          <a:endParaRPr lang="en-US" b="1" dirty="0"/>
        </a:p>
      </dgm:t>
    </dgm:pt>
    <dgm:pt modelId="{F725ED7D-AD13-4AEA-BF53-C9E98CF20962}" type="parTrans" cxnId="{F9EFDB67-CD41-427F-838B-90E309A86895}">
      <dgm:prSet/>
      <dgm:spPr/>
      <dgm:t>
        <a:bodyPr/>
        <a:lstStyle/>
        <a:p>
          <a:endParaRPr lang="en-US"/>
        </a:p>
      </dgm:t>
    </dgm:pt>
    <dgm:pt modelId="{55C1892E-DC91-4BBA-AF45-E35AE8149D72}" type="sibTrans" cxnId="{F9EFDB67-CD41-427F-838B-90E309A86895}">
      <dgm:prSet/>
      <dgm:spPr/>
      <dgm:t>
        <a:bodyPr/>
        <a:lstStyle/>
        <a:p>
          <a:endParaRPr lang="en-US"/>
        </a:p>
      </dgm:t>
    </dgm:pt>
    <dgm:pt modelId="{45D5B025-56ED-4E1B-9E15-420DA1613206}">
      <dgm:prSet/>
      <dgm:spPr/>
      <dgm:t>
        <a:bodyPr/>
        <a:lstStyle/>
        <a:p>
          <a:r>
            <a:rPr lang="en-US" b="0" i="0" dirty="0"/>
            <a:t>All modules and material to be translated in project languages – Bulgarian, Italian, Greek, German.</a:t>
          </a:r>
          <a:endParaRPr lang="en-US" dirty="0"/>
        </a:p>
      </dgm:t>
    </dgm:pt>
    <dgm:pt modelId="{8D1151B6-A8C9-4E79-9128-69E7E9952F67}" type="parTrans" cxnId="{6A0D2033-198D-4A7A-801C-C1FE602476B9}">
      <dgm:prSet/>
      <dgm:spPr/>
      <dgm:t>
        <a:bodyPr/>
        <a:lstStyle/>
        <a:p>
          <a:endParaRPr lang="en-US"/>
        </a:p>
      </dgm:t>
    </dgm:pt>
    <dgm:pt modelId="{5A724E6C-9D7E-41C0-B38B-B60C21656D8D}" type="sibTrans" cxnId="{6A0D2033-198D-4A7A-801C-C1FE602476B9}">
      <dgm:prSet/>
      <dgm:spPr/>
      <dgm:t>
        <a:bodyPr/>
        <a:lstStyle/>
        <a:p>
          <a:endParaRPr lang="en-US"/>
        </a:p>
      </dgm:t>
    </dgm:pt>
    <dgm:pt modelId="{F1061AE1-062F-4CA9-8A77-DC1BC501D72A}" type="pres">
      <dgm:prSet presAssocID="{9217A439-C509-4C34-97AC-F0E7F1B7F239}" presName="linear" presStyleCnt="0">
        <dgm:presLayoutVars>
          <dgm:dir/>
          <dgm:animLvl val="lvl"/>
          <dgm:resizeHandles val="exact"/>
        </dgm:presLayoutVars>
      </dgm:prSet>
      <dgm:spPr/>
    </dgm:pt>
    <dgm:pt modelId="{F5DADA15-E0A8-41DE-AD78-EBC759A4564C}" type="pres">
      <dgm:prSet presAssocID="{3275A5F2-F5F0-4791-A155-309D6D6F1BC5}" presName="parentLin" presStyleCnt="0"/>
      <dgm:spPr/>
    </dgm:pt>
    <dgm:pt modelId="{07FB2977-CD2C-4C8E-945E-29CE0022ED81}" type="pres">
      <dgm:prSet presAssocID="{3275A5F2-F5F0-4791-A155-309D6D6F1BC5}" presName="parentLeftMargin" presStyleLbl="node1" presStyleIdx="0" presStyleCnt="2"/>
      <dgm:spPr/>
    </dgm:pt>
    <dgm:pt modelId="{A098865C-9921-43B0-8922-5208BEF95463}" type="pres">
      <dgm:prSet presAssocID="{3275A5F2-F5F0-4791-A155-309D6D6F1BC5}" presName="parentText" presStyleLbl="node1" presStyleIdx="0" presStyleCnt="2">
        <dgm:presLayoutVars>
          <dgm:chMax val="0"/>
          <dgm:bulletEnabled val="1"/>
        </dgm:presLayoutVars>
      </dgm:prSet>
      <dgm:spPr/>
    </dgm:pt>
    <dgm:pt modelId="{79D32197-5CF0-46F6-94AA-AE888AE14266}" type="pres">
      <dgm:prSet presAssocID="{3275A5F2-F5F0-4791-A155-309D6D6F1BC5}" presName="negativeSpace" presStyleCnt="0"/>
      <dgm:spPr/>
    </dgm:pt>
    <dgm:pt modelId="{C7237F0D-003D-4036-8AB7-A2B7FECF87FC}" type="pres">
      <dgm:prSet presAssocID="{3275A5F2-F5F0-4791-A155-309D6D6F1BC5}" presName="childText" presStyleLbl="conFgAcc1" presStyleIdx="0" presStyleCnt="2">
        <dgm:presLayoutVars>
          <dgm:bulletEnabled val="1"/>
        </dgm:presLayoutVars>
      </dgm:prSet>
      <dgm:spPr/>
    </dgm:pt>
    <dgm:pt modelId="{04FC4913-3D30-4B13-8644-173E1EED2DAA}" type="pres">
      <dgm:prSet presAssocID="{636E4E6C-996D-4105-A93F-D0CF094E970F}" presName="spaceBetweenRectangles" presStyleCnt="0"/>
      <dgm:spPr/>
    </dgm:pt>
    <dgm:pt modelId="{59918C75-4FBF-421C-86B1-D8E2987FE1AA}" type="pres">
      <dgm:prSet presAssocID="{F49A5A2E-05E6-4C56-AAE7-43A5B13D6EF9}" presName="parentLin" presStyleCnt="0"/>
      <dgm:spPr/>
    </dgm:pt>
    <dgm:pt modelId="{F95DBAB0-8651-496E-B777-530204D52F8C}" type="pres">
      <dgm:prSet presAssocID="{F49A5A2E-05E6-4C56-AAE7-43A5B13D6EF9}" presName="parentLeftMargin" presStyleLbl="node1" presStyleIdx="0" presStyleCnt="2"/>
      <dgm:spPr/>
    </dgm:pt>
    <dgm:pt modelId="{0AE3695F-D664-40A3-881B-FDC7E0CF2DF7}" type="pres">
      <dgm:prSet presAssocID="{F49A5A2E-05E6-4C56-AAE7-43A5B13D6EF9}" presName="parentText" presStyleLbl="node1" presStyleIdx="1" presStyleCnt="2">
        <dgm:presLayoutVars>
          <dgm:chMax val="0"/>
          <dgm:bulletEnabled val="1"/>
        </dgm:presLayoutVars>
      </dgm:prSet>
      <dgm:spPr/>
    </dgm:pt>
    <dgm:pt modelId="{46EF1C83-C9AD-4CAC-A6C0-312A3B306E5F}" type="pres">
      <dgm:prSet presAssocID="{F49A5A2E-05E6-4C56-AAE7-43A5B13D6EF9}" presName="negativeSpace" presStyleCnt="0"/>
      <dgm:spPr/>
    </dgm:pt>
    <dgm:pt modelId="{CB7B8850-8AF2-402A-B402-C958FC6B04D3}" type="pres">
      <dgm:prSet presAssocID="{F49A5A2E-05E6-4C56-AAE7-43A5B13D6EF9}" presName="childText" presStyleLbl="conFgAcc1" presStyleIdx="1" presStyleCnt="2">
        <dgm:presLayoutVars>
          <dgm:bulletEnabled val="1"/>
        </dgm:presLayoutVars>
      </dgm:prSet>
      <dgm:spPr/>
    </dgm:pt>
  </dgm:ptLst>
  <dgm:cxnLst>
    <dgm:cxn modelId="{5D6DDD0D-63A8-4717-8AC7-871ABEB4942D}" type="presOf" srcId="{3275A5F2-F5F0-4791-A155-309D6D6F1BC5}" destId="{07FB2977-CD2C-4C8E-945E-29CE0022ED81}" srcOrd="0" destOrd="0" presId="urn:microsoft.com/office/officeart/2005/8/layout/list1"/>
    <dgm:cxn modelId="{92C0BA0E-228A-4594-A37A-7F43DB5704D2}" type="presOf" srcId="{F49A5A2E-05E6-4C56-AAE7-43A5B13D6EF9}" destId="{0AE3695F-D664-40A3-881B-FDC7E0CF2DF7}" srcOrd="1" destOrd="0" presId="urn:microsoft.com/office/officeart/2005/8/layout/list1"/>
    <dgm:cxn modelId="{6A0D2033-198D-4A7A-801C-C1FE602476B9}" srcId="{F49A5A2E-05E6-4C56-AAE7-43A5B13D6EF9}" destId="{45D5B025-56ED-4E1B-9E15-420DA1613206}" srcOrd="0" destOrd="0" parTransId="{8D1151B6-A8C9-4E79-9128-69E7E9952F67}" sibTransId="{5A724E6C-9D7E-41C0-B38B-B60C21656D8D}"/>
    <dgm:cxn modelId="{F67D4D5C-2359-46E4-B384-86C9C3AAC98C}" type="presOf" srcId="{F49A5A2E-05E6-4C56-AAE7-43A5B13D6EF9}" destId="{F95DBAB0-8651-496E-B777-530204D52F8C}" srcOrd="0" destOrd="0" presId="urn:microsoft.com/office/officeart/2005/8/layout/list1"/>
    <dgm:cxn modelId="{66AF585D-0D1B-47F8-8528-5567045469EB}" type="presOf" srcId="{45D5B025-56ED-4E1B-9E15-420DA1613206}" destId="{CB7B8850-8AF2-402A-B402-C958FC6B04D3}" srcOrd="0" destOrd="0" presId="urn:microsoft.com/office/officeart/2005/8/layout/list1"/>
    <dgm:cxn modelId="{83FD0D5F-F1B7-4F4D-AADE-B8333B4B409B}" srcId="{9217A439-C509-4C34-97AC-F0E7F1B7F239}" destId="{3275A5F2-F5F0-4791-A155-309D6D6F1BC5}" srcOrd="0" destOrd="0" parTransId="{C1648C56-2DBC-49F7-A09F-885936736FE0}" sibTransId="{636E4E6C-996D-4105-A93F-D0CF094E970F}"/>
    <dgm:cxn modelId="{F9EFDB67-CD41-427F-838B-90E309A86895}" srcId="{9217A439-C509-4C34-97AC-F0E7F1B7F239}" destId="{F49A5A2E-05E6-4C56-AAE7-43A5B13D6EF9}" srcOrd="1" destOrd="0" parTransId="{F725ED7D-AD13-4AEA-BF53-C9E98CF20962}" sibTransId="{55C1892E-DC91-4BBA-AF45-E35AE8149D72}"/>
    <dgm:cxn modelId="{BBEFDE9C-E025-4F70-9FFB-3870EF7DBCA9}" type="presOf" srcId="{F17E2AE7-48A2-4883-85C3-6CF14B56CE9A}" destId="{C7237F0D-003D-4036-8AB7-A2B7FECF87FC}" srcOrd="0" destOrd="0" presId="urn:microsoft.com/office/officeart/2005/8/layout/list1"/>
    <dgm:cxn modelId="{C9E74F9E-9DEB-4D85-AAD8-F3C772D40A5A}" srcId="{3275A5F2-F5F0-4791-A155-309D6D6F1BC5}" destId="{F17E2AE7-48A2-4883-85C3-6CF14B56CE9A}" srcOrd="0" destOrd="0" parTransId="{6EC0F84A-740E-45E6-A74E-F963887F22C3}" sibTransId="{4C999290-90F2-4300-9670-E6F43A540B83}"/>
    <dgm:cxn modelId="{3D4DE6B8-E10F-4059-BE75-8384C2262106}" type="presOf" srcId="{3275A5F2-F5F0-4791-A155-309D6D6F1BC5}" destId="{A098865C-9921-43B0-8922-5208BEF95463}" srcOrd="1" destOrd="0" presId="urn:microsoft.com/office/officeart/2005/8/layout/list1"/>
    <dgm:cxn modelId="{56309FEC-092C-472D-B7CE-AB5821716FA6}" type="presOf" srcId="{9217A439-C509-4C34-97AC-F0E7F1B7F239}" destId="{F1061AE1-062F-4CA9-8A77-DC1BC501D72A}" srcOrd="0" destOrd="0" presId="urn:microsoft.com/office/officeart/2005/8/layout/list1"/>
    <dgm:cxn modelId="{A4104CC2-19DD-4E38-9C6C-F2BF215558EC}" type="presParOf" srcId="{F1061AE1-062F-4CA9-8A77-DC1BC501D72A}" destId="{F5DADA15-E0A8-41DE-AD78-EBC759A4564C}" srcOrd="0" destOrd="0" presId="urn:microsoft.com/office/officeart/2005/8/layout/list1"/>
    <dgm:cxn modelId="{7E580487-F556-45C2-AD73-F86483EFACA1}" type="presParOf" srcId="{F5DADA15-E0A8-41DE-AD78-EBC759A4564C}" destId="{07FB2977-CD2C-4C8E-945E-29CE0022ED81}" srcOrd="0" destOrd="0" presId="urn:microsoft.com/office/officeart/2005/8/layout/list1"/>
    <dgm:cxn modelId="{BCA58EE6-0267-471A-8AB7-2A512122FB00}" type="presParOf" srcId="{F5DADA15-E0A8-41DE-AD78-EBC759A4564C}" destId="{A098865C-9921-43B0-8922-5208BEF95463}" srcOrd="1" destOrd="0" presId="urn:microsoft.com/office/officeart/2005/8/layout/list1"/>
    <dgm:cxn modelId="{91F66C35-E62C-4171-A84A-2F67C270C320}" type="presParOf" srcId="{F1061AE1-062F-4CA9-8A77-DC1BC501D72A}" destId="{79D32197-5CF0-46F6-94AA-AE888AE14266}" srcOrd="1" destOrd="0" presId="urn:microsoft.com/office/officeart/2005/8/layout/list1"/>
    <dgm:cxn modelId="{CA7CF275-A565-463F-B126-68753EC3413C}" type="presParOf" srcId="{F1061AE1-062F-4CA9-8A77-DC1BC501D72A}" destId="{C7237F0D-003D-4036-8AB7-A2B7FECF87FC}" srcOrd="2" destOrd="0" presId="urn:microsoft.com/office/officeart/2005/8/layout/list1"/>
    <dgm:cxn modelId="{3DD72191-88DE-4603-902E-32BDA169C2C6}" type="presParOf" srcId="{F1061AE1-062F-4CA9-8A77-DC1BC501D72A}" destId="{04FC4913-3D30-4B13-8644-173E1EED2DAA}" srcOrd="3" destOrd="0" presId="urn:microsoft.com/office/officeart/2005/8/layout/list1"/>
    <dgm:cxn modelId="{83186517-7015-4100-97E0-16F80D30D40E}" type="presParOf" srcId="{F1061AE1-062F-4CA9-8A77-DC1BC501D72A}" destId="{59918C75-4FBF-421C-86B1-D8E2987FE1AA}" srcOrd="4" destOrd="0" presId="urn:microsoft.com/office/officeart/2005/8/layout/list1"/>
    <dgm:cxn modelId="{6EEA059A-79B8-45A4-BCE0-6CDDE6A6C740}" type="presParOf" srcId="{59918C75-4FBF-421C-86B1-D8E2987FE1AA}" destId="{F95DBAB0-8651-496E-B777-530204D52F8C}" srcOrd="0" destOrd="0" presId="urn:microsoft.com/office/officeart/2005/8/layout/list1"/>
    <dgm:cxn modelId="{71B3E473-81CF-4885-8D42-C36346679611}" type="presParOf" srcId="{59918C75-4FBF-421C-86B1-D8E2987FE1AA}" destId="{0AE3695F-D664-40A3-881B-FDC7E0CF2DF7}" srcOrd="1" destOrd="0" presId="urn:microsoft.com/office/officeart/2005/8/layout/list1"/>
    <dgm:cxn modelId="{A0040358-6DB0-4B69-B37E-9566E5E33076}" type="presParOf" srcId="{F1061AE1-062F-4CA9-8A77-DC1BC501D72A}" destId="{46EF1C83-C9AD-4CAC-A6C0-312A3B306E5F}" srcOrd="5" destOrd="0" presId="urn:microsoft.com/office/officeart/2005/8/layout/list1"/>
    <dgm:cxn modelId="{97DA93E6-A135-4775-922D-07127E625A2D}" type="presParOf" srcId="{F1061AE1-062F-4CA9-8A77-DC1BC501D72A}" destId="{CB7B8850-8AF2-402A-B402-C958FC6B04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7A439-C509-4C34-97AC-F0E7F1B7F2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75A5F2-F5F0-4791-A155-309D6D6F1BC5}">
      <dgm:prSet phldrT="[Text]"/>
      <dgm:spPr>
        <a:solidFill>
          <a:schemeClr val="accent2">
            <a:lumMod val="75000"/>
          </a:schemeClr>
        </a:solidFill>
        <a:ln>
          <a:solidFill>
            <a:schemeClr val="accent3">
              <a:lumMod val="60000"/>
              <a:lumOff val="40000"/>
            </a:schemeClr>
          </a:solidFill>
        </a:ln>
      </dgm:spPr>
      <dgm:t>
        <a:bodyPr/>
        <a:lstStyle/>
        <a:p>
          <a:r>
            <a:rPr lang="en-US" b="1" dirty="0"/>
            <a:t>WP4 – A1</a:t>
          </a:r>
          <a:r>
            <a:rPr lang="en-GB" b="1" i="0" dirty="0"/>
            <a:t> Pilot Training Course Workshops</a:t>
          </a:r>
          <a:endParaRPr lang="en-US" b="1" dirty="0"/>
        </a:p>
      </dgm:t>
    </dgm:pt>
    <dgm:pt modelId="{C1648C56-2DBC-49F7-A09F-885936736FE0}" type="parTrans" cxnId="{83FD0D5F-F1B7-4F4D-AADE-B8333B4B409B}">
      <dgm:prSet/>
      <dgm:spPr/>
      <dgm:t>
        <a:bodyPr/>
        <a:lstStyle/>
        <a:p>
          <a:endParaRPr lang="en-US"/>
        </a:p>
      </dgm:t>
    </dgm:pt>
    <dgm:pt modelId="{636E4E6C-996D-4105-A93F-D0CF094E970F}" type="sibTrans" cxnId="{83FD0D5F-F1B7-4F4D-AADE-B8333B4B409B}">
      <dgm:prSet/>
      <dgm:spPr/>
      <dgm:t>
        <a:bodyPr/>
        <a:lstStyle/>
        <a:p>
          <a:endParaRPr lang="en-US"/>
        </a:p>
      </dgm:t>
    </dgm:pt>
    <dgm:pt modelId="{F17E2AE7-48A2-4883-85C3-6CF14B56CE9A}">
      <dgm:prSet/>
      <dgm:spPr/>
      <dgm:t>
        <a:bodyPr/>
        <a:lstStyle/>
        <a:p>
          <a:r>
            <a:rPr lang="en-US" dirty="0"/>
            <a:t>5 pilot workshops in each partner country.</a:t>
          </a:r>
        </a:p>
      </dgm:t>
    </dgm:pt>
    <dgm:pt modelId="{6EC0F84A-740E-45E6-A74E-F963887F22C3}" type="parTrans" cxnId="{C9E74F9E-9DEB-4D85-AAD8-F3C772D40A5A}">
      <dgm:prSet/>
      <dgm:spPr/>
      <dgm:t>
        <a:bodyPr/>
        <a:lstStyle/>
        <a:p>
          <a:endParaRPr lang="en-US"/>
        </a:p>
      </dgm:t>
    </dgm:pt>
    <dgm:pt modelId="{4C999290-90F2-4300-9670-E6F43A540B83}" type="sibTrans" cxnId="{C9E74F9E-9DEB-4D85-AAD8-F3C772D40A5A}">
      <dgm:prSet/>
      <dgm:spPr/>
      <dgm:t>
        <a:bodyPr/>
        <a:lstStyle/>
        <a:p>
          <a:endParaRPr lang="en-US"/>
        </a:p>
      </dgm:t>
    </dgm:pt>
    <dgm:pt modelId="{79802E8F-7642-47D2-94FC-2624E2CE6B72}">
      <dgm:prSet/>
      <dgm:spPr/>
      <dgm:t>
        <a:bodyPr/>
        <a:lstStyle/>
        <a:p>
          <a:r>
            <a:rPr lang="en-US" dirty="0"/>
            <a:t>Assess the training manual's functionality and relevance to the target group's needs.</a:t>
          </a:r>
        </a:p>
      </dgm:t>
    </dgm:pt>
    <dgm:pt modelId="{0D2AB89B-65DF-41D9-B8DC-C9006FB4B736}" type="parTrans" cxnId="{15BA3ECF-386D-4821-AD76-F503D22D99E8}">
      <dgm:prSet/>
      <dgm:spPr/>
      <dgm:t>
        <a:bodyPr/>
        <a:lstStyle/>
        <a:p>
          <a:endParaRPr lang="LID4096"/>
        </a:p>
      </dgm:t>
    </dgm:pt>
    <dgm:pt modelId="{343BD450-FE39-4849-9C63-4D5B8503B4AB}" type="sibTrans" cxnId="{15BA3ECF-386D-4821-AD76-F503D22D99E8}">
      <dgm:prSet/>
      <dgm:spPr/>
      <dgm:t>
        <a:bodyPr/>
        <a:lstStyle/>
        <a:p>
          <a:endParaRPr lang="LID4096"/>
        </a:p>
      </dgm:t>
    </dgm:pt>
    <dgm:pt modelId="{3778E111-7902-431C-8989-B257CB5046FE}">
      <dgm:prSet/>
      <dgm:spPr/>
      <dgm:t>
        <a:bodyPr/>
        <a:lstStyle/>
        <a:p>
          <a:r>
            <a:rPr lang="en-US" dirty="0"/>
            <a:t>Comprised of 6 microlearning modules (3 hours per </a:t>
          </a:r>
          <a:r>
            <a:rPr lang="en-GB" dirty="0"/>
            <a:t>module).</a:t>
          </a:r>
          <a:endParaRPr lang="LID4096" dirty="0"/>
        </a:p>
      </dgm:t>
    </dgm:pt>
    <dgm:pt modelId="{3A883515-21AA-41C7-A57E-BD8986D8C4DF}" type="parTrans" cxnId="{BBBD9D8A-40AE-4AAF-B158-15852DC1F49B}">
      <dgm:prSet/>
      <dgm:spPr/>
      <dgm:t>
        <a:bodyPr/>
        <a:lstStyle/>
        <a:p>
          <a:endParaRPr lang="LID4096"/>
        </a:p>
      </dgm:t>
    </dgm:pt>
    <dgm:pt modelId="{2AA6AC50-E854-4ABB-965F-35D424523A0D}" type="sibTrans" cxnId="{BBBD9D8A-40AE-4AAF-B158-15852DC1F49B}">
      <dgm:prSet/>
      <dgm:spPr/>
      <dgm:t>
        <a:bodyPr/>
        <a:lstStyle/>
        <a:p>
          <a:endParaRPr lang="LID4096"/>
        </a:p>
      </dgm:t>
    </dgm:pt>
    <dgm:pt modelId="{21124B26-86D8-41DE-A1F2-FFE8211EB2B5}">
      <dgm:prSet/>
      <dgm:spPr/>
      <dgm:t>
        <a:bodyPr/>
        <a:lstStyle/>
        <a:p>
          <a:r>
            <a:rPr lang="en-US" dirty="0"/>
            <a:t>Present project objectives and workshop goals.</a:t>
          </a:r>
          <a:endParaRPr lang="LID4096" dirty="0"/>
        </a:p>
      </dgm:t>
    </dgm:pt>
    <dgm:pt modelId="{66E601CF-FF7F-464E-B486-C1980F5602FD}" type="parTrans" cxnId="{823CF81A-4F40-4C72-83BA-FE8D1009FC8D}">
      <dgm:prSet/>
      <dgm:spPr/>
      <dgm:t>
        <a:bodyPr/>
        <a:lstStyle/>
        <a:p>
          <a:endParaRPr lang="LID4096"/>
        </a:p>
      </dgm:t>
    </dgm:pt>
    <dgm:pt modelId="{27D35390-39D6-4B4C-AD6E-08C3DD40104A}" type="sibTrans" cxnId="{823CF81A-4F40-4C72-83BA-FE8D1009FC8D}">
      <dgm:prSet/>
      <dgm:spPr/>
      <dgm:t>
        <a:bodyPr/>
        <a:lstStyle/>
        <a:p>
          <a:endParaRPr lang="LID4096"/>
        </a:p>
      </dgm:t>
    </dgm:pt>
    <dgm:pt modelId="{0301E50F-DD92-4A97-9FA1-6897592BA242}">
      <dgm:prSet/>
      <dgm:spPr/>
      <dgm:t>
        <a:bodyPr/>
        <a:lstStyle/>
        <a:p>
          <a:r>
            <a:rPr lang="en-US" dirty="0"/>
            <a:t>Deliver modules (6 x 10 mins) and distribute pre-and-</a:t>
          </a:r>
          <a:r>
            <a:rPr lang="en-GB" dirty="0"/>
            <a:t>post completion self-assessment questionnaires.</a:t>
          </a:r>
          <a:endParaRPr lang="LID4096" dirty="0"/>
        </a:p>
      </dgm:t>
    </dgm:pt>
    <dgm:pt modelId="{BE58287E-C7F9-41AA-ACEA-A9110F77685B}" type="parTrans" cxnId="{467E12C6-3BDE-453C-A8FE-CF15D4227597}">
      <dgm:prSet/>
      <dgm:spPr/>
      <dgm:t>
        <a:bodyPr/>
        <a:lstStyle/>
        <a:p>
          <a:endParaRPr lang="LID4096"/>
        </a:p>
      </dgm:t>
    </dgm:pt>
    <dgm:pt modelId="{199CFB62-0F70-4125-A8B4-C4C2ECAC2985}" type="sibTrans" cxnId="{467E12C6-3BDE-453C-A8FE-CF15D4227597}">
      <dgm:prSet/>
      <dgm:spPr/>
      <dgm:t>
        <a:bodyPr/>
        <a:lstStyle/>
        <a:p>
          <a:endParaRPr lang="LID4096"/>
        </a:p>
      </dgm:t>
    </dgm:pt>
    <dgm:pt modelId="{23A9CA1C-101B-4BD5-95F9-15CE459ED676}">
      <dgm:prSet/>
      <dgm:spPr/>
      <dgm:t>
        <a:bodyPr/>
        <a:lstStyle/>
        <a:p>
          <a:r>
            <a:rPr lang="en-GB" dirty="0"/>
            <a:t>Conduct workshop evaluation questionnaires.</a:t>
          </a:r>
          <a:endParaRPr lang="LID4096" dirty="0"/>
        </a:p>
      </dgm:t>
    </dgm:pt>
    <dgm:pt modelId="{08348351-2389-40A5-9361-6ECC3D0D1339}" type="parTrans" cxnId="{626AB051-57A8-4964-B184-BFA4DF2C5720}">
      <dgm:prSet/>
      <dgm:spPr/>
      <dgm:t>
        <a:bodyPr/>
        <a:lstStyle/>
        <a:p>
          <a:endParaRPr lang="LID4096"/>
        </a:p>
      </dgm:t>
    </dgm:pt>
    <dgm:pt modelId="{2006CC40-7383-4DEB-A994-C6B008B83375}" type="sibTrans" cxnId="{626AB051-57A8-4964-B184-BFA4DF2C5720}">
      <dgm:prSet/>
      <dgm:spPr/>
      <dgm:t>
        <a:bodyPr/>
        <a:lstStyle/>
        <a:p>
          <a:endParaRPr lang="LID4096"/>
        </a:p>
      </dgm:t>
    </dgm:pt>
    <dgm:pt modelId="{AE290951-98F3-4330-B9B6-1153AB769771}">
      <dgm:prSet/>
      <dgm:spPr/>
      <dgm:t>
        <a:bodyPr/>
        <a:lstStyle/>
        <a:p>
          <a:r>
            <a:rPr lang="en-GB" dirty="0"/>
            <a:t>Observe participant reactions for module accessibility, </a:t>
          </a:r>
          <a:r>
            <a:rPr lang="en-US" dirty="0"/>
            <a:t>ease of use, comprehension, and followability.</a:t>
          </a:r>
          <a:endParaRPr lang="LID4096" dirty="0"/>
        </a:p>
      </dgm:t>
    </dgm:pt>
    <dgm:pt modelId="{B78B4420-4A8A-4791-9AB3-49EB96673D68}" type="parTrans" cxnId="{F8E629A3-D03E-41DA-AEFC-732EC658AD14}">
      <dgm:prSet/>
      <dgm:spPr/>
      <dgm:t>
        <a:bodyPr/>
        <a:lstStyle/>
        <a:p>
          <a:endParaRPr lang="LID4096"/>
        </a:p>
      </dgm:t>
    </dgm:pt>
    <dgm:pt modelId="{6D0F83BF-56DB-4A20-8AA5-6B798E43BF25}" type="sibTrans" cxnId="{F8E629A3-D03E-41DA-AEFC-732EC658AD14}">
      <dgm:prSet/>
      <dgm:spPr/>
      <dgm:t>
        <a:bodyPr/>
        <a:lstStyle/>
        <a:p>
          <a:endParaRPr lang="LID4096"/>
        </a:p>
      </dgm:t>
    </dgm:pt>
    <dgm:pt modelId="{F1061AE1-062F-4CA9-8A77-DC1BC501D72A}" type="pres">
      <dgm:prSet presAssocID="{9217A439-C509-4C34-97AC-F0E7F1B7F239}" presName="linear" presStyleCnt="0">
        <dgm:presLayoutVars>
          <dgm:dir/>
          <dgm:animLvl val="lvl"/>
          <dgm:resizeHandles val="exact"/>
        </dgm:presLayoutVars>
      </dgm:prSet>
      <dgm:spPr/>
    </dgm:pt>
    <dgm:pt modelId="{F5DADA15-E0A8-41DE-AD78-EBC759A4564C}" type="pres">
      <dgm:prSet presAssocID="{3275A5F2-F5F0-4791-A155-309D6D6F1BC5}" presName="parentLin" presStyleCnt="0"/>
      <dgm:spPr/>
    </dgm:pt>
    <dgm:pt modelId="{07FB2977-CD2C-4C8E-945E-29CE0022ED81}" type="pres">
      <dgm:prSet presAssocID="{3275A5F2-F5F0-4791-A155-309D6D6F1BC5}" presName="parentLeftMargin" presStyleLbl="node1" presStyleIdx="0" presStyleCnt="1"/>
      <dgm:spPr/>
    </dgm:pt>
    <dgm:pt modelId="{A098865C-9921-43B0-8922-5208BEF95463}" type="pres">
      <dgm:prSet presAssocID="{3275A5F2-F5F0-4791-A155-309D6D6F1BC5}" presName="parentText" presStyleLbl="node1" presStyleIdx="0" presStyleCnt="1">
        <dgm:presLayoutVars>
          <dgm:chMax val="0"/>
          <dgm:bulletEnabled val="1"/>
        </dgm:presLayoutVars>
      </dgm:prSet>
      <dgm:spPr/>
    </dgm:pt>
    <dgm:pt modelId="{79D32197-5CF0-46F6-94AA-AE888AE14266}" type="pres">
      <dgm:prSet presAssocID="{3275A5F2-F5F0-4791-A155-309D6D6F1BC5}" presName="negativeSpace" presStyleCnt="0"/>
      <dgm:spPr/>
    </dgm:pt>
    <dgm:pt modelId="{C7237F0D-003D-4036-8AB7-A2B7FECF87FC}" type="pres">
      <dgm:prSet presAssocID="{3275A5F2-F5F0-4791-A155-309D6D6F1BC5}" presName="childText" presStyleLbl="conFgAcc1" presStyleIdx="0" presStyleCnt="1">
        <dgm:presLayoutVars>
          <dgm:bulletEnabled val="1"/>
        </dgm:presLayoutVars>
      </dgm:prSet>
      <dgm:spPr/>
    </dgm:pt>
  </dgm:ptLst>
  <dgm:cxnLst>
    <dgm:cxn modelId="{5D6DDD0D-63A8-4717-8AC7-871ABEB4942D}" type="presOf" srcId="{3275A5F2-F5F0-4791-A155-309D6D6F1BC5}" destId="{07FB2977-CD2C-4C8E-945E-29CE0022ED81}" srcOrd="0" destOrd="0" presId="urn:microsoft.com/office/officeart/2005/8/layout/list1"/>
    <dgm:cxn modelId="{823CF81A-4F40-4C72-83BA-FE8D1009FC8D}" srcId="{3275A5F2-F5F0-4791-A155-309D6D6F1BC5}" destId="{21124B26-86D8-41DE-A1F2-FFE8211EB2B5}" srcOrd="3" destOrd="0" parTransId="{66E601CF-FF7F-464E-B486-C1980F5602FD}" sibTransId="{27D35390-39D6-4B4C-AD6E-08C3DD40104A}"/>
    <dgm:cxn modelId="{83FD0D5F-F1B7-4F4D-AADE-B8333B4B409B}" srcId="{9217A439-C509-4C34-97AC-F0E7F1B7F239}" destId="{3275A5F2-F5F0-4791-A155-309D6D6F1BC5}" srcOrd="0" destOrd="0" parTransId="{C1648C56-2DBC-49F7-A09F-885936736FE0}" sibTransId="{636E4E6C-996D-4105-A93F-D0CF094E970F}"/>
    <dgm:cxn modelId="{565D9443-121C-4573-B7AD-A1731521A834}" type="presOf" srcId="{23A9CA1C-101B-4BD5-95F9-15CE459ED676}" destId="{C7237F0D-003D-4036-8AB7-A2B7FECF87FC}" srcOrd="0" destOrd="5" presId="urn:microsoft.com/office/officeart/2005/8/layout/list1"/>
    <dgm:cxn modelId="{FD1DAD6A-7E12-41A2-8F9B-D107464D617C}" type="presOf" srcId="{3778E111-7902-431C-8989-B257CB5046FE}" destId="{C7237F0D-003D-4036-8AB7-A2B7FECF87FC}" srcOrd="0" destOrd="2" presId="urn:microsoft.com/office/officeart/2005/8/layout/list1"/>
    <dgm:cxn modelId="{626AB051-57A8-4964-B184-BFA4DF2C5720}" srcId="{3275A5F2-F5F0-4791-A155-309D6D6F1BC5}" destId="{23A9CA1C-101B-4BD5-95F9-15CE459ED676}" srcOrd="5" destOrd="0" parTransId="{08348351-2389-40A5-9361-6ECC3D0D1339}" sibTransId="{2006CC40-7383-4DEB-A994-C6B008B83375}"/>
    <dgm:cxn modelId="{D09F2078-5CE5-4E01-8FE2-6D0EEF6A9731}" type="presOf" srcId="{0301E50F-DD92-4A97-9FA1-6897592BA242}" destId="{C7237F0D-003D-4036-8AB7-A2B7FECF87FC}" srcOrd="0" destOrd="4" presId="urn:microsoft.com/office/officeart/2005/8/layout/list1"/>
    <dgm:cxn modelId="{9655AF7C-5D66-424A-8D95-CF36B349ED25}" type="presOf" srcId="{21124B26-86D8-41DE-A1F2-FFE8211EB2B5}" destId="{C7237F0D-003D-4036-8AB7-A2B7FECF87FC}" srcOrd="0" destOrd="3" presId="urn:microsoft.com/office/officeart/2005/8/layout/list1"/>
    <dgm:cxn modelId="{BBBD9D8A-40AE-4AAF-B158-15852DC1F49B}" srcId="{3275A5F2-F5F0-4791-A155-309D6D6F1BC5}" destId="{3778E111-7902-431C-8989-B257CB5046FE}" srcOrd="2" destOrd="0" parTransId="{3A883515-21AA-41C7-A57E-BD8986D8C4DF}" sibTransId="{2AA6AC50-E854-4ABB-965F-35D424523A0D}"/>
    <dgm:cxn modelId="{BBEFDE9C-E025-4F70-9FFB-3870EF7DBCA9}" type="presOf" srcId="{F17E2AE7-48A2-4883-85C3-6CF14B56CE9A}" destId="{C7237F0D-003D-4036-8AB7-A2B7FECF87FC}" srcOrd="0" destOrd="0" presId="urn:microsoft.com/office/officeart/2005/8/layout/list1"/>
    <dgm:cxn modelId="{C9E74F9E-9DEB-4D85-AAD8-F3C772D40A5A}" srcId="{3275A5F2-F5F0-4791-A155-309D6D6F1BC5}" destId="{F17E2AE7-48A2-4883-85C3-6CF14B56CE9A}" srcOrd="0" destOrd="0" parTransId="{6EC0F84A-740E-45E6-A74E-F963887F22C3}" sibTransId="{4C999290-90F2-4300-9670-E6F43A540B83}"/>
    <dgm:cxn modelId="{F8E629A3-D03E-41DA-AEFC-732EC658AD14}" srcId="{3275A5F2-F5F0-4791-A155-309D6D6F1BC5}" destId="{AE290951-98F3-4330-B9B6-1153AB769771}" srcOrd="6" destOrd="0" parTransId="{B78B4420-4A8A-4791-9AB3-49EB96673D68}" sibTransId="{6D0F83BF-56DB-4A20-8AA5-6B798E43BF25}"/>
    <dgm:cxn modelId="{3D4DE6B8-E10F-4059-BE75-8384C2262106}" type="presOf" srcId="{3275A5F2-F5F0-4791-A155-309D6D6F1BC5}" destId="{A098865C-9921-43B0-8922-5208BEF95463}" srcOrd="1" destOrd="0" presId="urn:microsoft.com/office/officeart/2005/8/layout/list1"/>
    <dgm:cxn modelId="{1E0FF1C4-D3C6-4775-ACD8-649CC884BEBC}" type="presOf" srcId="{AE290951-98F3-4330-B9B6-1153AB769771}" destId="{C7237F0D-003D-4036-8AB7-A2B7FECF87FC}" srcOrd="0" destOrd="6" presId="urn:microsoft.com/office/officeart/2005/8/layout/list1"/>
    <dgm:cxn modelId="{467E12C6-3BDE-453C-A8FE-CF15D4227597}" srcId="{3275A5F2-F5F0-4791-A155-309D6D6F1BC5}" destId="{0301E50F-DD92-4A97-9FA1-6897592BA242}" srcOrd="4" destOrd="0" parTransId="{BE58287E-C7F9-41AA-ACEA-A9110F77685B}" sibTransId="{199CFB62-0F70-4125-A8B4-C4C2ECAC2985}"/>
    <dgm:cxn modelId="{15BA3ECF-386D-4821-AD76-F503D22D99E8}" srcId="{3275A5F2-F5F0-4791-A155-309D6D6F1BC5}" destId="{79802E8F-7642-47D2-94FC-2624E2CE6B72}" srcOrd="1" destOrd="0" parTransId="{0D2AB89B-65DF-41D9-B8DC-C9006FB4B736}" sibTransId="{343BD450-FE39-4849-9C63-4D5B8503B4AB}"/>
    <dgm:cxn modelId="{32DA1FEC-20E8-4EE8-B55F-79664C366FC4}" type="presOf" srcId="{79802E8F-7642-47D2-94FC-2624E2CE6B72}" destId="{C7237F0D-003D-4036-8AB7-A2B7FECF87FC}" srcOrd="0" destOrd="1" presId="urn:microsoft.com/office/officeart/2005/8/layout/list1"/>
    <dgm:cxn modelId="{56309FEC-092C-472D-B7CE-AB5821716FA6}" type="presOf" srcId="{9217A439-C509-4C34-97AC-F0E7F1B7F239}" destId="{F1061AE1-062F-4CA9-8A77-DC1BC501D72A}" srcOrd="0" destOrd="0" presId="urn:microsoft.com/office/officeart/2005/8/layout/list1"/>
    <dgm:cxn modelId="{A4104CC2-19DD-4E38-9C6C-F2BF215558EC}" type="presParOf" srcId="{F1061AE1-062F-4CA9-8A77-DC1BC501D72A}" destId="{F5DADA15-E0A8-41DE-AD78-EBC759A4564C}" srcOrd="0" destOrd="0" presId="urn:microsoft.com/office/officeart/2005/8/layout/list1"/>
    <dgm:cxn modelId="{7E580487-F556-45C2-AD73-F86483EFACA1}" type="presParOf" srcId="{F5DADA15-E0A8-41DE-AD78-EBC759A4564C}" destId="{07FB2977-CD2C-4C8E-945E-29CE0022ED81}" srcOrd="0" destOrd="0" presId="urn:microsoft.com/office/officeart/2005/8/layout/list1"/>
    <dgm:cxn modelId="{BCA58EE6-0267-471A-8AB7-2A512122FB00}" type="presParOf" srcId="{F5DADA15-E0A8-41DE-AD78-EBC759A4564C}" destId="{A098865C-9921-43B0-8922-5208BEF95463}" srcOrd="1" destOrd="0" presId="urn:microsoft.com/office/officeart/2005/8/layout/list1"/>
    <dgm:cxn modelId="{91F66C35-E62C-4171-A84A-2F67C270C320}" type="presParOf" srcId="{F1061AE1-062F-4CA9-8A77-DC1BC501D72A}" destId="{79D32197-5CF0-46F6-94AA-AE888AE14266}" srcOrd="1" destOrd="0" presId="urn:microsoft.com/office/officeart/2005/8/layout/list1"/>
    <dgm:cxn modelId="{CA7CF275-A565-463F-B126-68753EC3413C}" type="presParOf" srcId="{F1061AE1-062F-4CA9-8A77-DC1BC501D72A}" destId="{C7237F0D-003D-4036-8AB7-A2B7FECF87F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7A439-C509-4C34-97AC-F0E7F1B7F2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75A5F2-F5F0-4791-A155-309D6D6F1BC5}">
      <dgm:prSet phldrT="[Text]"/>
      <dgm:spPr>
        <a:solidFill>
          <a:schemeClr val="accent2">
            <a:lumMod val="75000"/>
          </a:schemeClr>
        </a:solidFill>
        <a:ln>
          <a:solidFill>
            <a:schemeClr val="accent3">
              <a:lumMod val="60000"/>
              <a:lumOff val="40000"/>
            </a:schemeClr>
          </a:solidFill>
        </a:ln>
      </dgm:spPr>
      <dgm:t>
        <a:bodyPr/>
        <a:lstStyle/>
        <a:p>
          <a:r>
            <a:rPr lang="en-US" b="1" dirty="0"/>
            <a:t>WP4 – A2 </a:t>
          </a:r>
          <a:r>
            <a:rPr lang="en-GB" b="1" dirty="0"/>
            <a:t>Development of Learning Platform</a:t>
          </a:r>
          <a:endParaRPr lang="en-US" b="1" dirty="0"/>
        </a:p>
      </dgm:t>
    </dgm:pt>
    <dgm:pt modelId="{C1648C56-2DBC-49F7-A09F-885936736FE0}" type="parTrans" cxnId="{83FD0D5F-F1B7-4F4D-AADE-B8333B4B409B}">
      <dgm:prSet/>
      <dgm:spPr/>
      <dgm:t>
        <a:bodyPr/>
        <a:lstStyle/>
        <a:p>
          <a:endParaRPr lang="en-US"/>
        </a:p>
      </dgm:t>
    </dgm:pt>
    <dgm:pt modelId="{636E4E6C-996D-4105-A93F-D0CF094E970F}" type="sibTrans" cxnId="{83FD0D5F-F1B7-4F4D-AADE-B8333B4B409B}">
      <dgm:prSet/>
      <dgm:spPr/>
      <dgm:t>
        <a:bodyPr/>
        <a:lstStyle/>
        <a:p>
          <a:endParaRPr lang="en-US"/>
        </a:p>
      </dgm:t>
    </dgm:pt>
    <dgm:pt modelId="{F17E2AE7-48A2-4883-85C3-6CF14B56CE9A}">
      <dgm:prSet/>
      <dgm:spPr/>
      <dgm:t>
        <a:bodyPr/>
        <a:lstStyle/>
        <a:p>
          <a:r>
            <a:rPr lang="en-US" dirty="0"/>
            <a:t>Collect feedback from stakeholders and target</a:t>
          </a:r>
        </a:p>
      </dgm:t>
    </dgm:pt>
    <dgm:pt modelId="{6EC0F84A-740E-45E6-A74E-F963887F22C3}" type="parTrans" cxnId="{C9E74F9E-9DEB-4D85-AAD8-F3C772D40A5A}">
      <dgm:prSet/>
      <dgm:spPr/>
      <dgm:t>
        <a:bodyPr/>
        <a:lstStyle/>
        <a:p>
          <a:endParaRPr lang="en-US"/>
        </a:p>
      </dgm:t>
    </dgm:pt>
    <dgm:pt modelId="{4C999290-90F2-4300-9670-E6F43A540B83}" type="sibTrans" cxnId="{C9E74F9E-9DEB-4D85-AAD8-F3C772D40A5A}">
      <dgm:prSet/>
      <dgm:spPr/>
      <dgm:t>
        <a:bodyPr/>
        <a:lstStyle/>
        <a:p>
          <a:endParaRPr lang="en-US"/>
        </a:p>
      </dgm:t>
    </dgm:pt>
    <dgm:pt modelId="{E63FC35C-C488-4B65-A137-B869AE12F332}">
      <dgm:prSet/>
      <dgm:spPr/>
      <dgm:t>
        <a:bodyPr/>
        <a:lstStyle/>
        <a:p>
          <a:r>
            <a:rPr lang="en-GB" dirty="0"/>
            <a:t>audience post-pilot workshops.</a:t>
          </a:r>
          <a:endParaRPr lang="LID4096" dirty="0"/>
        </a:p>
      </dgm:t>
    </dgm:pt>
    <dgm:pt modelId="{1A390633-1F77-44DC-A769-E837A7DF532D}" type="parTrans" cxnId="{245864EE-6572-413B-9BC1-6F382539A5C6}">
      <dgm:prSet/>
      <dgm:spPr/>
      <dgm:t>
        <a:bodyPr/>
        <a:lstStyle/>
        <a:p>
          <a:endParaRPr lang="LID4096"/>
        </a:p>
      </dgm:t>
    </dgm:pt>
    <dgm:pt modelId="{1A9F926F-1A9A-4E5C-9B40-C96C9F7F68BE}" type="sibTrans" cxnId="{245864EE-6572-413B-9BC1-6F382539A5C6}">
      <dgm:prSet/>
      <dgm:spPr/>
      <dgm:t>
        <a:bodyPr/>
        <a:lstStyle/>
        <a:p>
          <a:endParaRPr lang="LID4096"/>
        </a:p>
      </dgm:t>
    </dgm:pt>
    <dgm:pt modelId="{80A27753-BCB2-4DF2-B1EA-A37020936176}">
      <dgm:prSet/>
      <dgm:spPr/>
      <dgm:t>
        <a:bodyPr/>
        <a:lstStyle/>
        <a:p>
          <a:r>
            <a:rPr lang="en-US" dirty="0"/>
            <a:t>Use feedback alongside desk research and interviews to shape the e-learning platform.</a:t>
          </a:r>
          <a:endParaRPr lang="LID4096" dirty="0"/>
        </a:p>
      </dgm:t>
    </dgm:pt>
    <dgm:pt modelId="{644091FA-98D1-4E07-AF2E-4ED84A5888F6}" type="parTrans" cxnId="{58E5BA66-9CF3-4E63-A775-A22BBBD30B2B}">
      <dgm:prSet/>
      <dgm:spPr/>
      <dgm:t>
        <a:bodyPr/>
        <a:lstStyle/>
        <a:p>
          <a:endParaRPr lang="LID4096"/>
        </a:p>
      </dgm:t>
    </dgm:pt>
    <dgm:pt modelId="{629AC103-C599-46CA-BEC8-503D2E8E28EA}" type="sibTrans" cxnId="{58E5BA66-9CF3-4E63-A775-A22BBBD30B2B}">
      <dgm:prSet/>
      <dgm:spPr/>
      <dgm:t>
        <a:bodyPr/>
        <a:lstStyle/>
        <a:p>
          <a:endParaRPr lang="LID4096"/>
        </a:p>
      </dgm:t>
    </dgm:pt>
    <dgm:pt modelId="{605215D8-413A-486F-9A3F-9D44F928F29E}">
      <dgm:prSet/>
      <dgm:spPr/>
      <dgm:t>
        <a:bodyPr/>
        <a:lstStyle/>
        <a:p>
          <a:r>
            <a:rPr lang="en-US" dirty="0"/>
            <a:t>Create a digitalised format containing the 6 </a:t>
          </a:r>
          <a:r>
            <a:rPr lang="en-GB" dirty="0"/>
            <a:t>microlearning modules, evidence-based resources, </a:t>
          </a:r>
          <a:r>
            <a:rPr lang="en-US" dirty="0"/>
            <a:t>guides, and additional digital materials supporting the entrepreneurial skills of young adults with SEN.</a:t>
          </a:r>
          <a:endParaRPr lang="LID4096" dirty="0"/>
        </a:p>
      </dgm:t>
    </dgm:pt>
    <dgm:pt modelId="{A3E3A4B6-8632-4476-A71A-B28D43A97060}" type="parTrans" cxnId="{16366CF1-8349-419F-B600-D36669C19821}">
      <dgm:prSet/>
      <dgm:spPr/>
      <dgm:t>
        <a:bodyPr/>
        <a:lstStyle/>
        <a:p>
          <a:endParaRPr lang="LID4096"/>
        </a:p>
      </dgm:t>
    </dgm:pt>
    <dgm:pt modelId="{7FAF0702-6BA2-4BEB-B42A-E52F59D08EDF}" type="sibTrans" cxnId="{16366CF1-8349-419F-B600-D36669C19821}">
      <dgm:prSet/>
      <dgm:spPr/>
      <dgm:t>
        <a:bodyPr/>
        <a:lstStyle/>
        <a:p>
          <a:endParaRPr lang="LID4096"/>
        </a:p>
      </dgm:t>
    </dgm:pt>
    <dgm:pt modelId="{F1061AE1-062F-4CA9-8A77-DC1BC501D72A}" type="pres">
      <dgm:prSet presAssocID="{9217A439-C509-4C34-97AC-F0E7F1B7F239}" presName="linear" presStyleCnt="0">
        <dgm:presLayoutVars>
          <dgm:dir/>
          <dgm:animLvl val="lvl"/>
          <dgm:resizeHandles val="exact"/>
        </dgm:presLayoutVars>
      </dgm:prSet>
      <dgm:spPr/>
    </dgm:pt>
    <dgm:pt modelId="{F5DADA15-E0A8-41DE-AD78-EBC759A4564C}" type="pres">
      <dgm:prSet presAssocID="{3275A5F2-F5F0-4791-A155-309D6D6F1BC5}" presName="parentLin" presStyleCnt="0"/>
      <dgm:spPr/>
    </dgm:pt>
    <dgm:pt modelId="{07FB2977-CD2C-4C8E-945E-29CE0022ED81}" type="pres">
      <dgm:prSet presAssocID="{3275A5F2-F5F0-4791-A155-309D6D6F1BC5}" presName="parentLeftMargin" presStyleLbl="node1" presStyleIdx="0" presStyleCnt="1"/>
      <dgm:spPr/>
    </dgm:pt>
    <dgm:pt modelId="{A098865C-9921-43B0-8922-5208BEF95463}" type="pres">
      <dgm:prSet presAssocID="{3275A5F2-F5F0-4791-A155-309D6D6F1BC5}" presName="parentText" presStyleLbl="node1" presStyleIdx="0" presStyleCnt="1">
        <dgm:presLayoutVars>
          <dgm:chMax val="0"/>
          <dgm:bulletEnabled val="1"/>
        </dgm:presLayoutVars>
      </dgm:prSet>
      <dgm:spPr/>
    </dgm:pt>
    <dgm:pt modelId="{79D32197-5CF0-46F6-94AA-AE888AE14266}" type="pres">
      <dgm:prSet presAssocID="{3275A5F2-F5F0-4791-A155-309D6D6F1BC5}" presName="negativeSpace" presStyleCnt="0"/>
      <dgm:spPr/>
    </dgm:pt>
    <dgm:pt modelId="{C7237F0D-003D-4036-8AB7-A2B7FECF87FC}" type="pres">
      <dgm:prSet presAssocID="{3275A5F2-F5F0-4791-A155-309D6D6F1BC5}" presName="childText" presStyleLbl="conFgAcc1" presStyleIdx="0" presStyleCnt="1">
        <dgm:presLayoutVars>
          <dgm:bulletEnabled val="1"/>
        </dgm:presLayoutVars>
      </dgm:prSet>
      <dgm:spPr/>
    </dgm:pt>
  </dgm:ptLst>
  <dgm:cxnLst>
    <dgm:cxn modelId="{5D6DDD0D-63A8-4717-8AC7-871ABEB4942D}" type="presOf" srcId="{3275A5F2-F5F0-4791-A155-309D6D6F1BC5}" destId="{07FB2977-CD2C-4C8E-945E-29CE0022ED81}" srcOrd="0" destOrd="0" presId="urn:microsoft.com/office/officeart/2005/8/layout/list1"/>
    <dgm:cxn modelId="{83FD0D5F-F1B7-4F4D-AADE-B8333B4B409B}" srcId="{9217A439-C509-4C34-97AC-F0E7F1B7F239}" destId="{3275A5F2-F5F0-4791-A155-309D6D6F1BC5}" srcOrd="0" destOrd="0" parTransId="{C1648C56-2DBC-49F7-A09F-885936736FE0}" sibTransId="{636E4E6C-996D-4105-A93F-D0CF094E970F}"/>
    <dgm:cxn modelId="{58E5BA66-9CF3-4E63-A775-A22BBBD30B2B}" srcId="{3275A5F2-F5F0-4791-A155-309D6D6F1BC5}" destId="{80A27753-BCB2-4DF2-B1EA-A37020936176}" srcOrd="2" destOrd="0" parTransId="{644091FA-98D1-4E07-AF2E-4ED84A5888F6}" sibTransId="{629AC103-C599-46CA-BEC8-503D2E8E28EA}"/>
    <dgm:cxn modelId="{D041AC84-BCC9-4547-B8E6-819F85F1278B}" type="presOf" srcId="{E63FC35C-C488-4B65-A137-B869AE12F332}" destId="{C7237F0D-003D-4036-8AB7-A2B7FECF87FC}" srcOrd="0" destOrd="1" presId="urn:microsoft.com/office/officeart/2005/8/layout/list1"/>
    <dgm:cxn modelId="{BBEFDE9C-E025-4F70-9FFB-3870EF7DBCA9}" type="presOf" srcId="{F17E2AE7-48A2-4883-85C3-6CF14B56CE9A}" destId="{C7237F0D-003D-4036-8AB7-A2B7FECF87FC}" srcOrd="0" destOrd="0" presId="urn:microsoft.com/office/officeart/2005/8/layout/list1"/>
    <dgm:cxn modelId="{C9E74F9E-9DEB-4D85-AAD8-F3C772D40A5A}" srcId="{3275A5F2-F5F0-4791-A155-309D6D6F1BC5}" destId="{F17E2AE7-48A2-4883-85C3-6CF14B56CE9A}" srcOrd="0" destOrd="0" parTransId="{6EC0F84A-740E-45E6-A74E-F963887F22C3}" sibTransId="{4C999290-90F2-4300-9670-E6F43A540B83}"/>
    <dgm:cxn modelId="{3D4DE6B8-E10F-4059-BE75-8384C2262106}" type="presOf" srcId="{3275A5F2-F5F0-4791-A155-309D6D6F1BC5}" destId="{A098865C-9921-43B0-8922-5208BEF95463}" srcOrd="1" destOrd="0" presId="urn:microsoft.com/office/officeart/2005/8/layout/list1"/>
    <dgm:cxn modelId="{6E7C1FC7-58EC-42D6-B886-0CE74A7E97BB}" type="presOf" srcId="{80A27753-BCB2-4DF2-B1EA-A37020936176}" destId="{C7237F0D-003D-4036-8AB7-A2B7FECF87FC}" srcOrd="0" destOrd="2" presId="urn:microsoft.com/office/officeart/2005/8/layout/list1"/>
    <dgm:cxn modelId="{A60DF6D6-68BD-4D7B-B36F-BD33CFD96236}" type="presOf" srcId="{605215D8-413A-486F-9A3F-9D44F928F29E}" destId="{C7237F0D-003D-4036-8AB7-A2B7FECF87FC}" srcOrd="0" destOrd="3" presId="urn:microsoft.com/office/officeart/2005/8/layout/list1"/>
    <dgm:cxn modelId="{56309FEC-092C-472D-B7CE-AB5821716FA6}" type="presOf" srcId="{9217A439-C509-4C34-97AC-F0E7F1B7F239}" destId="{F1061AE1-062F-4CA9-8A77-DC1BC501D72A}" srcOrd="0" destOrd="0" presId="urn:microsoft.com/office/officeart/2005/8/layout/list1"/>
    <dgm:cxn modelId="{245864EE-6572-413B-9BC1-6F382539A5C6}" srcId="{3275A5F2-F5F0-4791-A155-309D6D6F1BC5}" destId="{E63FC35C-C488-4B65-A137-B869AE12F332}" srcOrd="1" destOrd="0" parTransId="{1A390633-1F77-44DC-A769-E837A7DF532D}" sibTransId="{1A9F926F-1A9A-4E5C-9B40-C96C9F7F68BE}"/>
    <dgm:cxn modelId="{16366CF1-8349-419F-B600-D36669C19821}" srcId="{3275A5F2-F5F0-4791-A155-309D6D6F1BC5}" destId="{605215D8-413A-486F-9A3F-9D44F928F29E}" srcOrd="3" destOrd="0" parTransId="{A3E3A4B6-8632-4476-A71A-B28D43A97060}" sibTransId="{7FAF0702-6BA2-4BEB-B42A-E52F59D08EDF}"/>
    <dgm:cxn modelId="{A4104CC2-19DD-4E38-9C6C-F2BF215558EC}" type="presParOf" srcId="{F1061AE1-062F-4CA9-8A77-DC1BC501D72A}" destId="{F5DADA15-E0A8-41DE-AD78-EBC759A4564C}" srcOrd="0" destOrd="0" presId="urn:microsoft.com/office/officeart/2005/8/layout/list1"/>
    <dgm:cxn modelId="{7E580487-F556-45C2-AD73-F86483EFACA1}" type="presParOf" srcId="{F5DADA15-E0A8-41DE-AD78-EBC759A4564C}" destId="{07FB2977-CD2C-4C8E-945E-29CE0022ED81}" srcOrd="0" destOrd="0" presId="urn:microsoft.com/office/officeart/2005/8/layout/list1"/>
    <dgm:cxn modelId="{BCA58EE6-0267-471A-8AB7-2A512122FB00}" type="presParOf" srcId="{F5DADA15-E0A8-41DE-AD78-EBC759A4564C}" destId="{A098865C-9921-43B0-8922-5208BEF95463}" srcOrd="1" destOrd="0" presId="urn:microsoft.com/office/officeart/2005/8/layout/list1"/>
    <dgm:cxn modelId="{91F66C35-E62C-4171-A84A-2F67C270C320}" type="presParOf" srcId="{F1061AE1-062F-4CA9-8A77-DC1BC501D72A}" destId="{79D32197-5CF0-46F6-94AA-AE888AE14266}" srcOrd="1" destOrd="0" presId="urn:microsoft.com/office/officeart/2005/8/layout/list1"/>
    <dgm:cxn modelId="{CA7CF275-A565-463F-B126-68753EC3413C}" type="presParOf" srcId="{F1061AE1-062F-4CA9-8A77-DC1BC501D72A}" destId="{C7237F0D-003D-4036-8AB7-A2B7FECF87F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17A439-C509-4C34-97AC-F0E7F1B7F2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A5A2E-05E6-4C56-AAE7-43A5B13D6EF9}">
      <dgm:prSet/>
      <dgm:spPr>
        <a:solidFill>
          <a:schemeClr val="accent2">
            <a:lumMod val="75000"/>
          </a:schemeClr>
        </a:solidFill>
      </dgm:spPr>
      <dgm:t>
        <a:bodyPr/>
        <a:lstStyle/>
        <a:p>
          <a:r>
            <a:rPr lang="en-US" b="1" dirty="0"/>
            <a:t>WP4 – A3 Training Activity GR</a:t>
          </a:r>
        </a:p>
      </dgm:t>
    </dgm:pt>
    <dgm:pt modelId="{F725ED7D-AD13-4AEA-BF53-C9E98CF20962}" type="parTrans" cxnId="{F9EFDB67-CD41-427F-838B-90E309A86895}">
      <dgm:prSet/>
      <dgm:spPr/>
      <dgm:t>
        <a:bodyPr/>
        <a:lstStyle/>
        <a:p>
          <a:endParaRPr lang="en-US"/>
        </a:p>
      </dgm:t>
    </dgm:pt>
    <dgm:pt modelId="{55C1892E-DC91-4BBA-AF45-E35AE8149D72}" type="sibTrans" cxnId="{F9EFDB67-CD41-427F-838B-90E309A86895}">
      <dgm:prSet/>
      <dgm:spPr/>
      <dgm:t>
        <a:bodyPr/>
        <a:lstStyle/>
        <a:p>
          <a:endParaRPr lang="en-US"/>
        </a:p>
      </dgm:t>
    </dgm:pt>
    <dgm:pt modelId="{45D5B025-56ED-4E1B-9E15-420DA1613206}">
      <dgm:prSet/>
      <dgm:spPr/>
      <dgm:t>
        <a:bodyPr/>
        <a:lstStyle/>
        <a:p>
          <a:r>
            <a:rPr lang="en-US" dirty="0"/>
            <a:t>a training event in Greece where adult educators with expertise or interest in the SEN and entrepreneurship sectors will participate to learn, and exchange their experiences and best practices</a:t>
          </a:r>
        </a:p>
      </dgm:t>
    </dgm:pt>
    <dgm:pt modelId="{8D1151B6-A8C9-4E79-9128-69E7E9952F67}" type="parTrans" cxnId="{6A0D2033-198D-4A7A-801C-C1FE602476B9}">
      <dgm:prSet/>
      <dgm:spPr/>
      <dgm:t>
        <a:bodyPr/>
        <a:lstStyle/>
        <a:p>
          <a:endParaRPr lang="en-US"/>
        </a:p>
      </dgm:t>
    </dgm:pt>
    <dgm:pt modelId="{5A724E6C-9D7E-41C0-B38B-B60C21656D8D}" type="sibTrans" cxnId="{6A0D2033-198D-4A7A-801C-C1FE602476B9}">
      <dgm:prSet/>
      <dgm:spPr/>
      <dgm:t>
        <a:bodyPr/>
        <a:lstStyle/>
        <a:p>
          <a:endParaRPr lang="en-US"/>
        </a:p>
      </dgm:t>
    </dgm:pt>
    <dgm:pt modelId="{73A63718-40FB-4FEE-A0BB-29968E6165BF}">
      <dgm:prSet/>
      <dgm:spPr/>
      <dgm:t>
        <a:bodyPr/>
        <a:lstStyle/>
        <a:p>
          <a:r>
            <a:rPr lang="en-US" dirty="0"/>
            <a:t>Serve as a platform for sharing experiences and best practices in working with young adults with SEN.</a:t>
          </a:r>
        </a:p>
      </dgm:t>
    </dgm:pt>
    <dgm:pt modelId="{C0DDC427-DA0E-45F7-B610-8B3775921446}" type="parTrans" cxnId="{4D2DC041-D596-4C60-B499-51F6B34FECFA}">
      <dgm:prSet/>
      <dgm:spPr/>
      <dgm:t>
        <a:bodyPr/>
        <a:lstStyle/>
        <a:p>
          <a:endParaRPr lang="LID4096"/>
        </a:p>
      </dgm:t>
    </dgm:pt>
    <dgm:pt modelId="{E0275778-49EB-4B44-AA94-41B9A9EA160A}" type="sibTrans" cxnId="{4D2DC041-D596-4C60-B499-51F6B34FECFA}">
      <dgm:prSet/>
      <dgm:spPr/>
      <dgm:t>
        <a:bodyPr/>
        <a:lstStyle/>
        <a:p>
          <a:endParaRPr lang="LID4096"/>
        </a:p>
      </dgm:t>
    </dgm:pt>
    <dgm:pt modelId="{9F59110D-7062-49A6-AA8F-902CA5DC9BC6}">
      <dgm:prSet/>
      <dgm:spPr/>
      <dgm:t>
        <a:bodyPr/>
        <a:lstStyle/>
        <a:p>
          <a:r>
            <a:rPr lang="en-US" dirty="0"/>
            <a:t>Provide evidence-based materials and digital tools for adult educators training individuals with SEN in </a:t>
          </a:r>
          <a:r>
            <a:rPr lang="en-GB" dirty="0"/>
            <a:t>entrepreneurial concepts.</a:t>
          </a:r>
          <a:endParaRPr lang="LID4096" dirty="0"/>
        </a:p>
      </dgm:t>
    </dgm:pt>
    <dgm:pt modelId="{A8356127-1DA7-41D7-A616-070AA9B01128}" type="parTrans" cxnId="{B5750591-9043-4056-BF10-9F0305A77BC2}">
      <dgm:prSet/>
      <dgm:spPr/>
      <dgm:t>
        <a:bodyPr/>
        <a:lstStyle/>
        <a:p>
          <a:endParaRPr lang="LID4096"/>
        </a:p>
      </dgm:t>
    </dgm:pt>
    <dgm:pt modelId="{C598C26C-EA34-4E96-9EAF-3F872EA9162D}" type="sibTrans" cxnId="{B5750591-9043-4056-BF10-9F0305A77BC2}">
      <dgm:prSet/>
      <dgm:spPr/>
      <dgm:t>
        <a:bodyPr/>
        <a:lstStyle/>
        <a:p>
          <a:endParaRPr lang="LID4096"/>
        </a:p>
      </dgm:t>
    </dgm:pt>
    <dgm:pt modelId="{63D5F0CE-4940-41C7-A70F-4C9B0BC75B8E}">
      <dgm:prSet/>
      <dgm:spPr/>
      <dgm:t>
        <a:bodyPr/>
        <a:lstStyle/>
        <a:p>
          <a:r>
            <a:rPr lang="en-US" dirty="0"/>
            <a:t>Assess the training event through participant </a:t>
          </a:r>
          <a:r>
            <a:rPr lang="en-GB" dirty="0"/>
            <a:t>feedback.</a:t>
          </a:r>
          <a:endParaRPr lang="LID4096" dirty="0"/>
        </a:p>
      </dgm:t>
    </dgm:pt>
    <dgm:pt modelId="{698819AB-AF01-42F4-9A20-F8805FD0AD9B}" type="parTrans" cxnId="{1982F56B-280E-4E01-B100-E8E30ED7872A}">
      <dgm:prSet/>
      <dgm:spPr/>
      <dgm:t>
        <a:bodyPr/>
        <a:lstStyle/>
        <a:p>
          <a:endParaRPr lang="LID4096"/>
        </a:p>
      </dgm:t>
    </dgm:pt>
    <dgm:pt modelId="{080F5591-F558-46F9-A7C1-87F03B5A908F}" type="sibTrans" cxnId="{1982F56B-280E-4E01-B100-E8E30ED7872A}">
      <dgm:prSet/>
      <dgm:spPr/>
      <dgm:t>
        <a:bodyPr/>
        <a:lstStyle/>
        <a:p>
          <a:endParaRPr lang="LID4096"/>
        </a:p>
      </dgm:t>
    </dgm:pt>
    <dgm:pt modelId="{F1061AE1-062F-4CA9-8A77-DC1BC501D72A}" type="pres">
      <dgm:prSet presAssocID="{9217A439-C509-4C34-97AC-F0E7F1B7F239}" presName="linear" presStyleCnt="0">
        <dgm:presLayoutVars>
          <dgm:dir/>
          <dgm:animLvl val="lvl"/>
          <dgm:resizeHandles val="exact"/>
        </dgm:presLayoutVars>
      </dgm:prSet>
      <dgm:spPr/>
    </dgm:pt>
    <dgm:pt modelId="{59918C75-4FBF-421C-86B1-D8E2987FE1AA}" type="pres">
      <dgm:prSet presAssocID="{F49A5A2E-05E6-4C56-AAE7-43A5B13D6EF9}" presName="parentLin" presStyleCnt="0"/>
      <dgm:spPr/>
    </dgm:pt>
    <dgm:pt modelId="{F95DBAB0-8651-496E-B777-530204D52F8C}" type="pres">
      <dgm:prSet presAssocID="{F49A5A2E-05E6-4C56-AAE7-43A5B13D6EF9}" presName="parentLeftMargin" presStyleLbl="node1" presStyleIdx="0" presStyleCnt="1"/>
      <dgm:spPr/>
    </dgm:pt>
    <dgm:pt modelId="{0AE3695F-D664-40A3-881B-FDC7E0CF2DF7}" type="pres">
      <dgm:prSet presAssocID="{F49A5A2E-05E6-4C56-AAE7-43A5B13D6EF9}" presName="parentText" presStyleLbl="node1" presStyleIdx="0" presStyleCnt="1">
        <dgm:presLayoutVars>
          <dgm:chMax val="0"/>
          <dgm:bulletEnabled val="1"/>
        </dgm:presLayoutVars>
      </dgm:prSet>
      <dgm:spPr/>
    </dgm:pt>
    <dgm:pt modelId="{46EF1C83-C9AD-4CAC-A6C0-312A3B306E5F}" type="pres">
      <dgm:prSet presAssocID="{F49A5A2E-05E6-4C56-AAE7-43A5B13D6EF9}" presName="negativeSpace" presStyleCnt="0"/>
      <dgm:spPr/>
    </dgm:pt>
    <dgm:pt modelId="{CB7B8850-8AF2-402A-B402-C958FC6B04D3}" type="pres">
      <dgm:prSet presAssocID="{F49A5A2E-05E6-4C56-AAE7-43A5B13D6EF9}" presName="childText" presStyleLbl="conFgAcc1" presStyleIdx="0" presStyleCnt="1">
        <dgm:presLayoutVars>
          <dgm:bulletEnabled val="1"/>
        </dgm:presLayoutVars>
      </dgm:prSet>
      <dgm:spPr/>
    </dgm:pt>
  </dgm:ptLst>
  <dgm:cxnLst>
    <dgm:cxn modelId="{92C0BA0E-228A-4594-A37A-7F43DB5704D2}" type="presOf" srcId="{F49A5A2E-05E6-4C56-AAE7-43A5B13D6EF9}" destId="{0AE3695F-D664-40A3-881B-FDC7E0CF2DF7}" srcOrd="1" destOrd="0" presId="urn:microsoft.com/office/officeart/2005/8/layout/list1"/>
    <dgm:cxn modelId="{6A0D2033-198D-4A7A-801C-C1FE602476B9}" srcId="{F49A5A2E-05E6-4C56-AAE7-43A5B13D6EF9}" destId="{45D5B025-56ED-4E1B-9E15-420DA1613206}" srcOrd="0" destOrd="0" parTransId="{8D1151B6-A8C9-4E79-9128-69E7E9952F67}" sibTransId="{5A724E6C-9D7E-41C0-B38B-B60C21656D8D}"/>
    <dgm:cxn modelId="{F67D4D5C-2359-46E4-B384-86C9C3AAC98C}" type="presOf" srcId="{F49A5A2E-05E6-4C56-AAE7-43A5B13D6EF9}" destId="{F95DBAB0-8651-496E-B777-530204D52F8C}" srcOrd="0" destOrd="0" presId="urn:microsoft.com/office/officeart/2005/8/layout/list1"/>
    <dgm:cxn modelId="{66AF585D-0D1B-47F8-8528-5567045469EB}" type="presOf" srcId="{45D5B025-56ED-4E1B-9E15-420DA1613206}" destId="{CB7B8850-8AF2-402A-B402-C958FC6B04D3}" srcOrd="0" destOrd="0" presId="urn:microsoft.com/office/officeart/2005/8/layout/list1"/>
    <dgm:cxn modelId="{C104B65E-980B-4774-B52E-2C98AB43E9B2}" type="presOf" srcId="{63D5F0CE-4940-41C7-A70F-4C9B0BC75B8E}" destId="{CB7B8850-8AF2-402A-B402-C958FC6B04D3}" srcOrd="0" destOrd="3" presId="urn:microsoft.com/office/officeart/2005/8/layout/list1"/>
    <dgm:cxn modelId="{4D2DC041-D596-4C60-B499-51F6B34FECFA}" srcId="{F49A5A2E-05E6-4C56-AAE7-43A5B13D6EF9}" destId="{73A63718-40FB-4FEE-A0BB-29968E6165BF}" srcOrd="1" destOrd="0" parTransId="{C0DDC427-DA0E-45F7-B610-8B3775921446}" sibTransId="{E0275778-49EB-4B44-AA94-41B9A9EA160A}"/>
    <dgm:cxn modelId="{F9EFDB67-CD41-427F-838B-90E309A86895}" srcId="{9217A439-C509-4C34-97AC-F0E7F1B7F239}" destId="{F49A5A2E-05E6-4C56-AAE7-43A5B13D6EF9}" srcOrd="0" destOrd="0" parTransId="{F725ED7D-AD13-4AEA-BF53-C9E98CF20962}" sibTransId="{55C1892E-DC91-4BBA-AF45-E35AE8149D72}"/>
    <dgm:cxn modelId="{1982F56B-280E-4E01-B100-E8E30ED7872A}" srcId="{F49A5A2E-05E6-4C56-AAE7-43A5B13D6EF9}" destId="{63D5F0CE-4940-41C7-A70F-4C9B0BC75B8E}" srcOrd="3" destOrd="0" parTransId="{698819AB-AF01-42F4-9A20-F8805FD0AD9B}" sibTransId="{080F5591-F558-46F9-A7C1-87F03B5A908F}"/>
    <dgm:cxn modelId="{A754415A-E61D-4E05-8144-A34F4D31AAE4}" type="presOf" srcId="{73A63718-40FB-4FEE-A0BB-29968E6165BF}" destId="{CB7B8850-8AF2-402A-B402-C958FC6B04D3}" srcOrd="0" destOrd="1" presId="urn:microsoft.com/office/officeart/2005/8/layout/list1"/>
    <dgm:cxn modelId="{B5750591-9043-4056-BF10-9F0305A77BC2}" srcId="{F49A5A2E-05E6-4C56-AAE7-43A5B13D6EF9}" destId="{9F59110D-7062-49A6-AA8F-902CA5DC9BC6}" srcOrd="2" destOrd="0" parTransId="{A8356127-1DA7-41D7-A616-070AA9B01128}" sibTransId="{C598C26C-EA34-4E96-9EAF-3F872EA9162D}"/>
    <dgm:cxn modelId="{6D569BA8-F2E1-49DF-86D4-BE6A8E5CE94B}" type="presOf" srcId="{9F59110D-7062-49A6-AA8F-902CA5DC9BC6}" destId="{CB7B8850-8AF2-402A-B402-C958FC6B04D3}" srcOrd="0" destOrd="2" presId="urn:microsoft.com/office/officeart/2005/8/layout/list1"/>
    <dgm:cxn modelId="{56309FEC-092C-472D-B7CE-AB5821716FA6}" type="presOf" srcId="{9217A439-C509-4C34-97AC-F0E7F1B7F239}" destId="{F1061AE1-062F-4CA9-8A77-DC1BC501D72A}" srcOrd="0" destOrd="0" presId="urn:microsoft.com/office/officeart/2005/8/layout/list1"/>
    <dgm:cxn modelId="{83186517-7015-4100-97E0-16F80D30D40E}" type="presParOf" srcId="{F1061AE1-062F-4CA9-8A77-DC1BC501D72A}" destId="{59918C75-4FBF-421C-86B1-D8E2987FE1AA}" srcOrd="0" destOrd="0" presId="urn:microsoft.com/office/officeart/2005/8/layout/list1"/>
    <dgm:cxn modelId="{6EEA059A-79B8-45A4-BCE0-6CDDE6A6C740}" type="presParOf" srcId="{59918C75-4FBF-421C-86B1-D8E2987FE1AA}" destId="{F95DBAB0-8651-496E-B777-530204D52F8C}" srcOrd="0" destOrd="0" presId="urn:microsoft.com/office/officeart/2005/8/layout/list1"/>
    <dgm:cxn modelId="{71B3E473-81CF-4885-8D42-C36346679611}" type="presParOf" srcId="{59918C75-4FBF-421C-86B1-D8E2987FE1AA}" destId="{0AE3695F-D664-40A3-881B-FDC7E0CF2DF7}" srcOrd="1" destOrd="0" presId="urn:microsoft.com/office/officeart/2005/8/layout/list1"/>
    <dgm:cxn modelId="{A0040358-6DB0-4B69-B37E-9566E5E33076}" type="presParOf" srcId="{F1061AE1-062F-4CA9-8A77-DC1BC501D72A}" destId="{46EF1C83-C9AD-4CAC-A6C0-312A3B306E5F}" srcOrd="1" destOrd="0" presId="urn:microsoft.com/office/officeart/2005/8/layout/list1"/>
    <dgm:cxn modelId="{97DA93E6-A135-4775-922D-07127E625A2D}" type="presParOf" srcId="{F1061AE1-062F-4CA9-8A77-DC1BC501D72A}" destId="{CB7B8850-8AF2-402A-B402-C958FC6B04D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7F0D-003D-4036-8AB7-A2B7FECF87FC}">
      <dsp:nvSpPr>
        <dsp:cNvPr id="0" name=""/>
        <dsp:cNvSpPr/>
      </dsp:nvSpPr>
      <dsp:spPr>
        <a:xfrm>
          <a:off x="0" y="815808"/>
          <a:ext cx="10681447" cy="1913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999" tIns="562356" rIns="828999"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review and analysis of the inclusion of young adults with SEN and youth entrepreneurship via desk research</a:t>
          </a:r>
        </a:p>
        <a:p>
          <a:pPr marL="228600" lvl="1" indent="-228600" algn="l" defTabSz="1200150">
            <a:lnSpc>
              <a:spcPct val="90000"/>
            </a:lnSpc>
            <a:spcBef>
              <a:spcPct val="0"/>
            </a:spcBef>
            <a:spcAft>
              <a:spcPct val="15000"/>
            </a:spcAft>
            <a:buChar char="•"/>
          </a:pPr>
          <a:r>
            <a:rPr lang="en-US" sz="2700" kern="1200" dirty="0"/>
            <a:t>Desk research report</a:t>
          </a:r>
        </a:p>
      </dsp:txBody>
      <dsp:txXfrm>
        <a:off x="0" y="815808"/>
        <a:ext cx="10681447" cy="1913625"/>
      </dsp:txXfrm>
    </dsp:sp>
    <dsp:sp modelId="{A098865C-9921-43B0-8922-5208BEF95463}">
      <dsp:nvSpPr>
        <dsp:cNvPr id="0" name=""/>
        <dsp:cNvSpPr/>
      </dsp:nvSpPr>
      <dsp:spPr>
        <a:xfrm>
          <a:off x="534072" y="417288"/>
          <a:ext cx="7477012" cy="797040"/>
        </a:xfrm>
        <a:prstGeom prst="roundRect">
          <a:avLst/>
        </a:prstGeom>
        <a:solidFill>
          <a:schemeClr val="accent2">
            <a:lumMod val="75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613" tIns="0" rIns="282613" bIns="0" numCol="1" spcCol="1270" anchor="ctr" anchorCtr="0">
          <a:noAutofit/>
        </a:bodyPr>
        <a:lstStyle/>
        <a:p>
          <a:pPr marL="0" lvl="0" indent="0" algn="l" defTabSz="1200150">
            <a:lnSpc>
              <a:spcPct val="90000"/>
            </a:lnSpc>
            <a:spcBef>
              <a:spcPct val="0"/>
            </a:spcBef>
            <a:spcAft>
              <a:spcPct val="35000"/>
            </a:spcAft>
            <a:buNone/>
          </a:pPr>
          <a:r>
            <a:rPr lang="en-US" sz="2700" b="1" kern="1200" dirty="0"/>
            <a:t>WP3 - A1</a:t>
          </a:r>
          <a:r>
            <a:rPr lang="en-GB" sz="2700" b="1" i="0" kern="1200" dirty="0"/>
            <a:t> Desk Research and Interviews</a:t>
          </a:r>
          <a:endParaRPr lang="en-US" sz="2700" b="1" kern="1200" dirty="0"/>
        </a:p>
      </dsp:txBody>
      <dsp:txXfrm>
        <a:off x="572980" y="456196"/>
        <a:ext cx="7399196" cy="719224"/>
      </dsp:txXfrm>
    </dsp:sp>
    <dsp:sp modelId="{CB7B8850-8AF2-402A-B402-C958FC6B04D3}">
      <dsp:nvSpPr>
        <dsp:cNvPr id="0" name=""/>
        <dsp:cNvSpPr/>
      </dsp:nvSpPr>
      <dsp:spPr>
        <a:xfrm>
          <a:off x="0" y="3273753"/>
          <a:ext cx="10681447" cy="1530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999" tIns="562356" rIns="828999"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Interviews/survey with key members of the target group.</a:t>
          </a:r>
        </a:p>
        <a:p>
          <a:pPr marL="228600" lvl="1" indent="-228600" algn="l" defTabSz="1200150">
            <a:lnSpc>
              <a:spcPct val="90000"/>
            </a:lnSpc>
            <a:spcBef>
              <a:spcPct val="0"/>
            </a:spcBef>
            <a:spcAft>
              <a:spcPct val="15000"/>
            </a:spcAft>
            <a:buChar char="•"/>
          </a:pPr>
          <a:r>
            <a:rPr lang="en-US" sz="2700" kern="1200" dirty="0"/>
            <a:t>Survey report</a:t>
          </a:r>
        </a:p>
      </dsp:txBody>
      <dsp:txXfrm>
        <a:off x="0" y="3273753"/>
        <a:ext cx="10681447" cy="1530900"/>
      </dsp:txXfrm>
    </dsp:sp>
    <dsp:sp modelId="{0AE3695F-D664-40A3-881B-FDC7E0CF2DF7}">
      <dsp:nvSpPr>
        <dsp:cNvPr id="0" name=""/>
        <dsp:cNvSpPr/>
      </dsp:nvSpPr>
      <dsp:spPr>
        <a:xfrm>
          <a:off x="534072" y="2875233"/>
          <a:ext cx="7477012" cy="7970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613" tIns="0" rIns="282613" bIns="0" numCol="1" spcCol="1270" anchor="ctr" anchorCtr="0">
          <a:noAutofit/>
        </a:bodyPr>
        <a:lstStyle/>
        <a:p>
          <a:pPr marL="0" lvl="0" indent="0" algn="l" defTabSz="1200150">
            <a:lnSpc>
              <a:spcPct val="90000"/>
            </a:lnSpc>
            <a:spcBef>
              <a:spcPct val="0"/>
            </a:spcBef>
            <a:spcAft>
              <a:spcPct val="35000"/>
            </a:spcAft>
            <a:buNone/>
          </a:pPr>
          <a:r>
            <a:rPr lang="en-US" sz="2700" b="1" kern="1200" dirty="0"/>
            <a:t>WP3 - A2. </a:t>
          </a:r>
          <a:r>
            <a:rPr lang="en-US" sz="2700" b="1" i="0" kern="1200" dirty="0"/>
            <a:t>Needs </a:t>
          </a:r>
          <a:r>
            <a:rPr lang="en-US" sz="2700" b="1" i="0" kern="1200" dirty="0" err="1"/>
            <a:t>Indentification</a:t>
          </a:r>
          <a:endParaRPr lang="en-US" sz="2700" b="1" kern="1200" dirty="0"/>
        </a:p>
      </dsp:txBody>
      <dsp:txXfrm>
        <a:off x="572980" y="2914141"/>
        <a:ext cx="7399196"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7F0D-003D-4036-8AB7-A2B7FECF87FC}">
      <dsp:nvSpPr>
        <dsp:cNvPr id="0" name=""/>
        <dsp:cNvSpPr/>
      </dsp:nvSpPr>
      <dsp:spPr>
        <a:xfrm>
          <a:off x="0" y="687220"/>
          <a:ext cx="10681447" cy="203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999" tIns="624840" rIns="828999" bIns="213360" numCol="1" spcCol="1270" anchor="t" anchorCtr="0">
          <a:noAutofit/>
        </a:bodyPr>
        <a:lstStyle/>
        <a:p>
          <a:pPr marL="285750" lvl="1" indent="-285750" algn="l" defTabSz="1333500">
            <a:lnSpc>
              <a:spcPct val="90000"/>
            </a:lnSpc>
            <a:spcBef>
              <a:spcPct val="0"/>
            </a:spcBef>
            <a:spcAft>
              <a:spcPct val="15000"/>
            </a:spcAft>
            <a:buChar char="•"/>
          </a:pPr>
          <a:r>
            <a:rPr lang="en-GB" sz="3000" kern="1200" dirty="0"/>
            <a:t>six digitalized microlearning modules (10-minute duration) on the topics decided via desk research and interviews in the previous 2 activities.</a:t>
          </a:r>
          <a:endParaRPr lang="en-US" sz="3000" kern="1200" dirty="0"/>
        </a:p>
      </dsp:txBody>
      <dsp:txXfrm>
        <a:off x="0" y="687220"/>
        <a:ext cx="10681447" cy="2031750"/>
      </dsp:txXfrm>
    </dsp:sp>
    <dsp:sp modelId="{A098865C-9921-43B0-8922-5208BEF95463}">
      <dsp:nvSpPr>
        <dsp:cNvPr id="0" name=""/>
        <dsp:cNvSpPr/>
      </dsp:nvSpPr>
      <dsp:spPr>
        <a:xfrm>
          <a:off x="534072" y="244420"/>
          <a:ext cx="7477012" cy="885600"/>
        </a:xfrm>
        <a:prstGeom prst="roundRect">
          <a:avLst/>
        </a:prstGeom>
        <a:solidFill>
          <a:schemeClr val="accent2">
            <a:lumMod val="75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613" tIns="0" rIns="282613" bIns="0" numCol="1" spcCol="1270" anchor="ctr" anchorCtr="0">
          <a:noAutofit/>
        </a:bodyPr>
        <a:lstStyle/>
        <a:p>
          <a:pPr marL="0" lvl="0" indent="0" algn="l" defTabSz="1333500">
            <a:lnSpc>
              <a:spcPct val="90000"/>
            </a:lnSpc>
            <a:spcBef>
              <a:spcPct val="0"/>
            </a:spcBef>
            <a:spcAft>
              <a:spcPct val="35000"/>
            </a:spcAft>
            <a:buNone/>
          </a:pPr>
          <a:r>
            <a:rPr lang="en-US" sz="3000" b="1" kern="1200" dirty="0"/>
            <a:t>WP3 – A3</a:t>
          </a:r>
          <a:r>
            <a:rPr lang="en-GB" sz="3000" b="1" i="0" kern="1200" dirty="0"/>
            <a:t> </a:t>
          </a:r>
          <a:r>
            <a:rPr lang="en-US" sz="3000" b="1" i="0" kern="1200" dirty="0"/>
            <a:t>Design &amp; Development of 6 microlearning modules</a:t>
          </a:r>
          <a:endParaRPr lang="en-US" sz="3000" b="1" kern="1200" dirty="0"/>
        </a:p>
      </dsp:txBody>
      <dsp:txXfrm>
        <a:off x="577303" y="287651"/>
        <a:ext cx="7390550" cy="799138"/>
      </dsp:txXfrm>
    </dsp:sp>
    <dsp:sp modelId="{CB7B8850-8AF2-402A-B402-C958FC6B04D3}">
      <dsp:nvSpPr>
        <dsp:cNvPr id="0" name=""/>
        <dsp:cNvSpPr/>
      </dsp:nvSpPr>
      <dsp:spPr>
        <a:xfrm>
          <a:off x="0" y="3323771"/>
          <a:ext cx="10681447" cy="1653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999" tIns="624840" rIns="828999" bIns="213360" numCol="1" spcCol="1270" anchor="t" anchorCtr="0">
          <a:noAutofit/>
        </a:bodyPr>
        <a:lstStyle/>
        <a:p>
          <a:pPr marL="285750" lvl="1" indent="-285750" algn="l" defTabSz="1333500">
            <a:lnSpc>
              <a:spcPct val="90000"/>
            </a:lnSpc>
            <a:spcBef>
              <a:spcPct val="0"/>
            </a:spcBef>
            <a:spcAft>
              <a:spcPct val="15000"/>
            </a:spcAft>
            <a:buChar char="•"/>
          </a:pPr>
          <a:r>
            <a:rPr lang="en-US" sz="3000" b="0" i="0" kern="1200" dirty="0"/>
            <a:t>All modules and material to be translated in project languages – Bulgarian, Italian, Greek, German.</a:t>
          </a:r>
          <a:endParaRPr lang="en-US" sz="3000" kern="1200" dirty="0"/>
        </a:p>
      </dsp:txBody>
      <dsp:txXfrm>
        <a:off x="0" y="3323771"/>
        <a:ext cx="10681447" cy="1653750"/>
      </dsp:txXfrm>
    </dsp:sp>
    <dsp:sp modelId="{0AE3695F-D664-40A3-881B-FDC7E0CF2DF7}">
      <dsp:nvSpPr>
        <dsp:cNvPr id="0" name=""/>
        <dsp:cNvSpPr/>
      </dsp:nvSpPr>
      <dsp:spPr>
        <a:xfrm>
          <a:off x="534072" y="2880971"/>
          <a:ext cx="7477012" cy="8856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613" tIns="0" rIns="282613" bIns="0" numCol="1" spcCol="1270" anchor="ctr" anchorCtr="0">
          <a:noAutofit/>
        </a:bodyPr>
        <a:lstStyle/>
        <a:p>
          <a:pPr marL="0" lvl="0" indent="0" algn="l" defTabSz="1333500">
            <a:lnSpc>
              <a:spcPct val="90000"/>
            </a:lnSpc>
            <a:spcBef>
              <a:spcPct val="0"/>
            </a:spcBef>
            <a:spcAft>
              <a:spcPct val="35000"/>
            </a:spcAft>
            <a:buNone/>
          </a:pPr>
          <a:r>
            <a:rPr lang="en-US" sz="3000" b="1" kern="1200" dirty="0"/>
            <a:t>WP3 – A4 </a:t>
          </a:r>
          <a:r>
            <a:rPr lang="en-US" sz="3000" b="1" i="0" kern="1200" dirty="0"/>
            <a:t>Development of translations</a:t>
          </a:r>
          <a:endParaRPr lang="en-US" sz="3000" b="1" kern="1200" dirty="0"/>
        </a:p>
      </dsp:txBody>
      <dsp:txXfrm>
        <a:off x="577303" y="2924202"/>
        <a:ext cx="7390550"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7F0D-003D-4036-8AB7-A2B7FECF87FC}">
      <dsp:nvSpPr>
        <dsp:cNvPr id="0" name=""/>
        <dsp:cNvSpPr/>
      </dsp:nvSpPr>
      <dsp:spPr>
        <a:xfrm>
          <a:off x="0" y="386800"/>
          <a:ext cx="10681447" cy="4832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999" tIns="541528" rIns="828999"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5 pilot workshops in each partner country.</a:t>
          </a:r>
        </a:p>
        <a:p>
          <a:pPr marL="228600" lvl="1" indent="-228600" algn="l" defTabSz="1155700">
            <a:lnSpc>
              <a:spcPct val="90000"/>
            </a:lnSpc>
            <a:spcBef>
              <a:spcPct val="0"/>
            </a:spcBef>
            <a:spcAft>
              <a:spcPct val="15000"/>
            </a:spcAft>
            <a:buChar char="•"/>
          </a:pPr>
          <a:r>
            <a:rPr lang="en-US" sz="2600" kern="1200" dirty="0"/>
            <a:t>Assess the training manual's functionality and relevance to the target group's needs.</a:t>
          </a:r>
        </a:p>
        <a:p>
          <a:pPr marL="228600" lvl="1" indent="-228600" algn="l" defTabSz="1155700">
            <a:lnSpc>
              <a:spcPct val="90000"/>
            </a:lnSpc>
            <a:spcBef>
              <a:spcPct val="0"/>
            </a:spcBef>
            <a:spcAft>
              <a:spcPct val="15000"/>
            </a:spcAft>
            <a:buChar char="•"/>
          </a:pPr>
          <a:r>
            <a:rPr lang="en-US" sz="2600" kern="1200" dirty="0"/>
            <a:t>Comprised of 6 microlearning modules (3 hours per </a:t>
          </a:r>
          <a:r>
            <a:rPr lang="en-GB" sz="2600" kern="1200" dirty="0"/>
            <a:t>module).</a:t>
          </a:r>
          <a:endParaRPr lang="LID4096" sz="2600" kern="1200" dirty="0"/>
        </a:p>
        <a:p>
          <a:pPr marL="228600" lvl="1" indent="-228600" algn="l" defTabSz="1155700">
            <a:lnSpc>
              <a:spcPct val="90000"/>
            </a:lnSpc>
            <a:spcBef>
              <a:spcPct val="0"/>
            </a:spcBef>
            <a:spcAft>
              <a:spcPct val="15000"/>
            </a:spcAft>
            <a:buChar char="•"/>
          </a:pPr>
          <a:r>
            <a:rPr lang="en-US" sz="2600" kern="1200" dirty="0"/>
            <a:t>Present project objectives and workshop goals.</a:t>
          </a:r>
          <a:endParaRPr lang="LID4096" sz="2600" kern="1200" dirty="0"/>
        </a:p>
        <a:p>
          <a:pPr marL="228600" lvl="1" indent="-228600" algn="l" defTabSz="1155700">
            <a:lnSpc>
              <a:spcPct val="90000"/>
            </a:lnSpc>
            <a:spcBef>
              <a:spcPct val="0"/>
            </a:spcBef>
            <a:spcAft>
              <a:spcPct val="15000"/>
            </a:spcAft>
            <a:buChar char="•"/>
          </a:pPr>
          <a:r>
            <a:rPr lang="en-US" sz="2600" kern="1200" dirty="0"/>
            <a:t>Deliver modules (6 x 10 mins) and distribute pre-and-</a:t>
          </a:r>
          <a:r>
            <a:rPr lang="en-GB" sz="2600" kern="1200" dirty="0"/>
            <a:t>post completion self-assessment questionnaires.</a:t>
          </a:r>
          <a:endParaRPr lang="LID4096" sz="2600" kern="1200" dirty="0"/>
        </a:p>
        <a:p>
          <a:pPr marL="228600" lvl="1" indent="-228600" algn="l" defTabSz="1155700">
            <a:lnSpc>
              <a:spcPct val="90000"/>
            </a:lnSpc>
            <a:spcBef>
              <a:spcPct val="0"/>
            </a:spcBef>
            <a:spcAft>
              <a:spcPct val="15000"/>
            </a:spcAft>
            <a:buChar char="•"/>
          </a:pPr>
          <a:r>
            <a:rPr lang="en-GB" sz="2600" kern="1200" dirty="0"/>
            <a:t>Conduct workshop evaluation questionnaires.</a:t>
          </a:r>
          <a:endParaRPr lang="LID4096" sz="2600" kern="1200" dirty="0"/>
        </a:p>
        <a:p>
          <a:pPr marL="228600" lvl="1" indent="-228600" algn="l" defTabSz="1155700">
            <a:lnSpc>
              <a:spcPct val="90000"/>
            </a:lnSpc>
            <a:spcBef>
              <a:spcPct val="0"/>
            </a:spcBef>
            <a:spcAft>
              <a:spcPct val="15000"/>
            </a:spcAft>
            <a:buChar char="•"/>
          </a:pPr>
          <a:r>
            <a:rPr lang="en-GB" sz="2600" kern="1200" dirty="0"/>
            <a:t>Observe participant reactions for module accessibility, </a:t>
          </a:r>
          <a:r>
            <a:rPr lang="en-US" sz="2600" kern="1200" dirty="0"/>
            <a:t>ease of use, comprehension, and followability.</a:t>
          </a:r>
          <a:endParaRPr lang="LID4096" sz="2600" kern="1200" dirty="0"/>
        </a:p>
      </dsp:txBody>
      <dsp:txXfrm>
        <a:off x="0" y="386800"/>
        <a:ext cx="10681447" cy="4832100"/>
      </dsp:txXfrm>
    </dsp:sp>
    <dsp:sp modelId="{A098865C-9921-43B0-8922-5208BEF95463}">
      <dsp:nvSpPr>
        <dsp:cNvPr id="0" name=""/>
        <dsp:cNvSpPr/>
      </dsp:nvSpPr>
      <dsp:spPr>
        <a:xfrm>
          <a:off x="534072" y="3040"/>
          <a:ext cx="7477012" cy="767520"/>
        </a:xfrm>
        <a:prstGeom prst="roundRect">
          <a:avLst/>
        </a:prstGeom>
        <a:solidFill>
          <a:schemeClr val="accent2">
            <a:lumMod val="75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613" tIns="0" rIns="282613" bIns="0" numCol="1" spcCol="1270" anchor="ctr" anchorCtr="0">
          <a:noAutofit/>
        </a:bodyPr>
        <a:lstStyle/>
        <a:p>
          <a:pPr marL="0" lvl="0" indent="0" algn="l" defTabSz="1155700">
            <a:lnSpc>
              <a:spcPct val="90000"/>
            </a:lnSpc>
            <a:spcBef>
              <a:spcPct val="0"/>
            </a:spcBef>
            <a:spcAft>
              <a:spcPct val="35000"/>
            </a:spcAft>
            <a:buNone/>
          </a:pPr>
          <a:r>
            <a:rPr lang="en-US" sz="2600" b="1" kern="1200" dirty="0"/>
            <a:t>WP4 – A1</a:t>
          </a:r>
          <a:r>
            <a:rPr lang="en-GB" sz="2600" b="1" i="0" kern="1200" dirty="0"/>
            <a:t> Pilot Training Course Workshops</a:t>
          </a:r>
          <a:endParaRPr lang="en-US" sz="2600" b="1" kern="1200" dirty="0"/>
        </a:p>
      </dsp:txBody>
      <dsp:txXfrm>
        <a:off x="571539" y="40507"/>
        <a:ext cx="740207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7F0D-003D-4036-8AB7-A2B7FECF87FC}">
      <dsp:nvSpPr>
        <dsp:cNvPr id="0" name=""/>
        <dsp:cNvSpPr/>
      </dsp:nvSpPr>
      <dsp:spPr>
        <a:xfrm>
          <a:off x="0" y="706120"/>
          <a:ext cx="10681447" cy="425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999" tIns="624840" rIns="828999"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Collect feedback from stakeholders and target</a:t>
          </a:r>
        </a:p>
        <a:p>
          <a:pPr marL="285750" lvl="1" indent="-285750" algn="l" defTabSz="1333500">
            <a:lnSpc>
              <a:spcPct val="90000"/>
            </a:lnSpc>
            <a:spcBef>
              <a:spcPct val="0"/>
            </a:spcBef>
            <a:spcAft>
              <a:spcPct val="15000"/>
            </a:spcAft>
            <a:buChar char="•"/>
          </a:pPr>
          <a:r>
            <a:rPr lang="en-GB" sz="3000" kern="1200" dirty="0"/>
            <a:t>audience post-pilot workshops.</a:t>
          </a:r>
          <a:endParaRPr lang="LID4096" sz="3000" kern="1200" dirty="0"/>
        </a:p>
        <a:p>
          <a:pPr marL="285750" lvl="1" indent="-285750" algn="l" defTabSz="1333500">
            <a:lnSpc>
              <a:spcPct val="90000"/>
            </a:lnSpc>
            <a:spcBef>
              <a:spcPct val="0"/>
            </a:spcBef>
            <a:spcAft>
              <a:spcPct val="15000"/>
            </a:spcAft>
            <a:buChar char="•"/>
          </a:pPr>
          <a:r>
            <a:rPr lang="en-US" sz="3000" kern="1200" dirty="0"/>
            <a:t>Use feedback alongside desk research and interviews to shape the e-learning platform.</a:t>
          </a:r>
          <a:endParaRPr lang="LID4096" sz="3000" kern="1200" dirty="0"/>
        </a:p>
        <a:p>
          <a:pPr marL="285750" lvl="1" indent="-285750" algn="l" defTabSz="1333500">
            <a:lnSpc>
              <a:spcPct val="90000"/>
            </a:lnSpc>
            <a:spcBef>
              <a:spcPct val="0"/>
            </a:spcBef>
            <a:spcAft>
              <a:spcPct val="15000"/>
            </a:spcAft>
            <a:buChar char="•"/>
          </a:pPr>
          <a:r>
            <a:rPr lang="en-US" sz="3000" kern="1200" dirty="0"/>
            <a:t>Create a digitalised format containing the 6 </a:t>
          </a:r>
          <a:r>
            <a:rPr lang="en-GB" sz="3000" kern="1200" dirty="0"/>
            <a:t>microlearning modules, evidence-based resources, </a:t>
          </a:r>
          <a:r>
            <a:rPr lang="en-US" sz="3000" kern="1200" dirty="0"/>
            <a:t>guides, and additional digital materials supporting the entrepreneurial skills of young adults with SEN.</a:t>
          </a:r>
          <a:endParaRPr lang="LID4096" sz="3000" kern="1200" dirty="0"/>
        </a:p>
      </dsp:txBody>
      <dsp:txXfrm>
        <a:off x="0" y="706120"/>
        <a:ext cx="10681447" cy="4252500"/>
      </dsp:txXfrm>
    </dsp:sp>
    <dsp:sp modelId="{A098865C-9921-43B0-8922-5208BEF95463}">
      <dsp:nvSpPr>
        <dsp:cNvPr id="0" name=""/>
        <dsp:cNvSpPr/>
      </dsp:nvSpPr>
      <dsp:spPr>
        <a:xfrm>
          <a:off x="534072" y="263320"/>
          <a:ext cx="7477012" cy="885600"/>
        </a:xfrm>
        <a:prstGeom prst="roundRect">
          <a:avLst/>
        </a:prstGeom>
        <a:solidFill>
          <a:schemeClr val="accent2">
            <a:lumMod val="75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613" tIns="0" rIns="282613" bIns="0" numCol="1" spcCol="1270" anchor="ctr" anchorCtr="0">
          <a:noAutofit/>
        </a:bodyPr>
        <a:lstStyle/>
        <a:p>
          <a:pPr marL="0" lvl="0" indent="0" algn="l" defTabSz="1333500">
            <a:lnSpc>
              <a:spcPct val="90000"/>
            </a:lnSpc>
            <a:spcBef>
              <a:spcPct val="0"/>
            </a:spcBef>
            <a:spcAft>
              <a:spcPct val="35000"/>
            </a:spcAft>
            <a:buNone/>
          </a:pPr>
          <a:r>
            <a:rPr lang="en-US" sz="3000" b="1" kern="1200" dirty="0"/>
            <a:t>WP4 – A2 </a:t>
          </a:r>
          <a:r>
            <a:rPr lang="en-GB" sz="3000" b="1" kern="1200" dirty="0"/>
            <a:t>Development of Learning Platform</a:t>
          </a:r>
          <a:endParaRPr lang="en-US" sz="3000" b="1" kern="1200" dirty="0"/>
        </a:p>
      </dsp:txBody>
      <dsp:txXfrm>
        <a:off x="577303" y="306551"/>
        <a:ext cx="7390550"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B8850-8AF2-402A-B402-C958FC6B04D3}">
      <dsp:nvSpPr>
        <dsp:cNvPr id="0" name=""/>
        <dsp:cNvSpPr/>
      </dsp:nvSpPr>
      <dsp:spPr>
        <a:xfrm>
          <a:off x="0" y="404006"/>
          <a:ext cx="10555940" cy="4507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258" tIns="562356" rIns="81925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a training event in Greece where adult educators with expertise or interest in the SEN and entrepreneurship sectors will participate to learn, and exchange their experiences and best practices</a:t>
          </a:r>
        </a:p>
        <a:p>
          <a:pPr marL="228600" lvl="1" indent="-228600" algn="l" defTabSz="1200150">
            <a:lnSpc>
              <a:spcPct val="90000"/>
            </a:lnSpc>
            <a:spcBef>
              <a:spcPct val="0"/>
            </a:spcBef>
            <a:spcAft>
              <a:spcPct val="15000"/>
            </a:spcAft>
            <a:buChar char="•"/>
          </a:pPr>
          <a:r>
            <a:rPr lang="en-US" sz="2700" kern="1200" dirty="0"/>
            <a:t>Serve as a platform for sharing experiences and best practices in working with young adults with SEN.</a:t>
          </a:r>
        </a:p>
        <a:p>
          <a:pPr marL="228600" lvl="1" indent="-228600" algn="l" defTabSz="1200150">
            <a:lnSpc>
              <a:spcPct val="90000"/>
            </a:lnSpc>
            <a:spcBef>
              <a:spcPct val="0"/>
            </a:spcBef>
            <a:spcAft>
              <a:spcPct val="15000"/>
            </a:spcAft>
            <a:buChar char="•"/>
          </a:pPr>
          <a:r>
            <a:rPr lang="en-US" sz="2700" kern="1200" dirty="0"/>
            <a:t>Provide evidence-based materials and digital tools for adult educators training individuals with SEN in </a:t>
          </a:r>
          <a:r>
            <a:rPr lang="en-GB" sz="2700" kern="1200" dirty="0"/>
            <a:t>entrepreneurial concepts.</a:t>
          </a:r>
          <a:endParaRPr lang="LID4096" sz="2700" kern="1200" dirty="0"/>
        </a:p>
        <a:p>
          <a:pPr marL="228600" lvl="1" indent="-228600" algn="l" defTabSz="1200150">
            <a:lnSpc>
              <a:spcPct val="90000"/>
            </a:lnSpc>
            <a:spcBef>
              <a:spcPct val="0"/>
            </a:spcBef>
            <a:spcAft>
              <a:spcPct val="15000"/>
            </a:spcAft>
            <a:buChar char="•"/>
          </a:pPr>
          <a:r>
            <a:rPr lang="en-US" sz="2700" kern="1200" dirty="0"/>
            <a:t>Assess the training event through participant </a:t>
          </a:r>
          <a:r>
            <a:rPr lang="en-GB" sz="2700" kern="1200" dirty="0"/>
            <a:t>feedback.</a:t>
          </a:r>
          <a:endParaRPr lang="LID4096" sz="2700" kern="1200" dirty="0"/>
        </a:p>
      </dsp:txBody>
      <dsp:txXfrm>
        <a:off x="0" y="404006"/>
        <a:ext cx="10555940" cy="4507650"/>
      </dsp:txXfrm>
    </dsp:sp>
    <dsp:sp modelId="{0AE3695F-D664-40A3-881B-FDC7E0CF2DF7}">
      <dsp:nvSpPr>
        <dsp:cNvPr id="0" name=""/>
        <dsp:cNvSpPr/>
      </dsp:nvSpPr>
      <dsp:spPr>
        <a:xfrm>
          <a:off x="527797" y="5486"/>
          <a:ext cx="7389158" cy="7970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293" tIns="0" rIns="279293" bIns="0" numCol="1" spcCol="1270" anchor="ctr" anchorCtr="0">
          <a:noAutofit/>
        </a:bodyPr>
        <a:lstStyle/>
        <a:p>
          <a:pPr marL="0" lvl="0" indent="0" algn="l" defTabSz="1200150">
            <a:lnSpc>
              <a:spcPct val="90000"/>
            </a:lnSpc>
            <a:spcBef>
              <a:spcPct val="0"/>
            </a:spcBef>
            <a:spcAft>
              <a:spcPct val="35000"/>
            </a:spcAft>
            <a:buNone/>
          </a:pPr>
          <a:r>
            <a:rPr lang="en-US" sz="2700" b="1" kern="1200" dirty="0"/>
            <a:t>WP4 – A3 Training Activity GR</a:t>
          </a:r>
        </a:p>
      </dsp:txBody>
      <dsp:txXfrm>
        <a:off x="566705" y="44394"/>
        <a:ext cx="7311342"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 name="Google Shape;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766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LID4096" dirty="0"/>
          </a:p>
        </p:txBody>
      </p:sp>
    </p:spTree>
    <p:extLst>
      <p:ext uri="{BB962C8B-B14F-4D97-AF65-F5344CB8AC3E}">
        <p14:creationId xmlns:p14="http://schemas.microsoft.com/office/powerpoint/2010/main" val="44271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LID4096" dirty="0"/>
          </a:p>
        </p:txBody>
      </p:sp>
    </p:spTree>
    <p:extLst>
      <p:ext uri="{BB962C8B-B14F-4D97-AF65-F5344CB8AC3E}">
        <p14:creationId xmlns:p14="http://schemas.microsoft.com/office/powerpoint/2010/main" val="395733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489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224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925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US" b="0" i="0" dirty="0">
                <a:solidFill>
                  <a:srgbClr val="0D0D0D"/>
                </a:solidFill>
                <a:effectLst/>
                <a:highlight>
                  <a:srgbClr val="FFFFFF"/>
                </a:highlight>
                <a:latin typeface="Söhne"/>
              </a:rPr>
              <a:t>Dissemination is a crucial component of our project, serving as the bridge that connects the results and achievements of our work with a broader audience. Its primary role is to ensure that the knowledge, innovations, and solutions developed within the project are shared effectively, not just within our immediate circle but also across wider communities who can benefit from our research and findings. Effective dissemination amplifies the impact of our project by promoting awareness, understanding, and engagement among stakeholders and the general public. This process involves a strategic mix of communication methods tailored to the needs and preferences of different audiences, ensuring that the message is not only delivered but also resonates and drives action.</a:t>
            </a:r>
          </a:p>
          <a:p>
            <a:br>
              <a:rPr lang="en-US" dirty="0"/>
            </a:br>
            <a:endParaRPr dirty="0"/>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771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endParaRPr dirty="0"/>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240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US" b="1" i="0" dirty="0">
                <a:solidFill>
                  <a:srgbClr val="0D0D0D"/>
                </a:solidFill>
                <a:effectLst/>
                <a:highlight>
                  <a:srgbClr val="FFFFFF"/>
                </a:highlight>
                <a:latin typeface="Söhne"/>
              </a:rPr>
              <a:t>The Dissemination activities are as follows</a:t>
            </a:r>
          </a:p>
          <a:p>
            <a:pPr algn="l"/>
            <a:r>
              <a:rPr lang="en-US" b="1" i="0" dirty="0">
                <a:solidFill>
                  <a:srgbClr val="0D0D0D"/>
                </a:solidFill>
                <a:effectLst/>
                <a:highlight>
                  <a:srgbClr val="FFFFFF"/>
                </a:highlight>
                <a:latin typeface="Söhne"/>
              </a:rPr>
              <a:t>A Project Logo and Branding Templates</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Essential for creating a visual identity that is immediately recognizable and associated with our project.</a:t>
            </a:r>
          </a:p>
          <a:p>
            <a:pPr algn="l">
              <a:buFont typeface="Arial" panose="020B0604020202020204" pitchFamily="34" charset="0"/>
              <a:buChar char="•"/>
            </a:pPr>
            <a:r>
              <a:rPr lang="en-US" b="0" i="0" dirty="0">
                <a:solidFill>
                  <a:srgbClr val="0D0D0D"/>
                </a:solidFill>
                <a:effectLst/>
                <a:highlight>
                  <a:srgbClr val="FFFFFF"/>
                </a:highlight>
                <a:latin typeface="Söhne"/>
              </a:rPr>
              <a:t>Ensures consistency in how the project is presented across various platforms and materials.</a:t>
            </a:r>
          </a:p>
          <a:p>
            <a:pPr algn="l">
              <a:buFont typeface="Arial" panose="020B0604020202020204" pitchFamily="34" charset="0"/>
              <a:buChar char="•"/>
            </a:pPr>
            <a:r>
              <a:rPr lang="en-US" b="0" i="0" dirty="0">
                <a:solidFill>
                  <a:srgbClr val="0D0D0D"/>
                </a:solidFill>
                <a:effectLst/>
                <a:highlight>
                  <a:srgbClr val="FFFFFF"/>
                </a:highlight>
                <a:latin typeface="Söhne"/>
              </a:rPr>
              <a:t>All material produced will follow the branding for the project and all templates created are freely accessible to partners</a:t>
            </a:r>
          </a:p>
          <a:p>
            <a:pPr algn="l"/>
            <a:r>
              <a:rPr lang="en-US" b="1" i="0" dirty="0">
                <a:solidFill>
                  <a:srgbClr val="0D0D0D"/>
                </a:solidFill>
                <a:effectLst/>
                <a:highlight>
                  <a:srgbClr val="FFFFFF"/>
                </a:highlight>
                <a:latin typeface="Söhne"/>
              </a:rPr>
              <a:t>Social Media Pages – Facebook, Instagram, youtube page</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Act as the frontline of engagement with the public, providing updates, fostering community, and facilitating dialogue.</a:t>
            </a:r>
          </a:p>
          <a:p>
            <a:pPr algn="l">
              <a:buFont typeface="Arial" panose="020B0604020202020204" pitchFamily="34" charset="0"/>
              <a:buChar char="•"/>
            </a:pPr>
            <a:r>
              <a:rPr lang="en-US" b="0" i="0" dirty="0">
                <a:solidFill>
                  <a:srgbClr val="0D0D0D"/>
                </a:solidFill>
                <a:effectLst/>
                <a:highlight>
                  <a:srgbClr val="FFFFFF"/>
                </a:highlight>
                <a:latin typeface="Söhne"/>
              </a:rPr>
              <a:t>Tailored content strategies for each platform to optimize user engagement and reach.</a:t>
            </a:r>
          </a:p>
          <a:p>
            <a:pPr algn="l"/>
            <a:r>
              <a:rPr lang="en-US" b="1" i="0" dirty="0">
                <a:solidFill>
                  <a:srgbClr val="0D0D0D"/>
                </a:solidFill>
                <a:effectLst/>
                <a:highlight>
                  <a:srgbClr val="FFFFFF"/>
                </a:highlight>
                <a:latin typeface="Söhne"/>
              </a:rPr>
              <a:t>Project Website – Under Construction</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Will serve as the central hub for all information regarding the project.</a:t>
            </a:r>
          </a:p>
          <a:p>
            <a:pPr algn="l">
              <a:buFont typeface="Arial" panose="020B0604020202020204" pitchFamily="34" charset="0"/>
              <a:buChar char="•"/>
            </a:pPr>
            <a:r>
              <a:rPr lang="en-US" b="0" i="0" dirty="0">
                <a:solidFill>
                  <a:srgbClr val="0D0D0D"/>
                </a:solidFill>
                <a:effectLst/>
                <a:highlight>
                  <a:srgbClr val="FFFFFF"/>
                </a:highlight>
                <a:latin typeface="Söhne"/>
              </a:rPr>
              <a:t>Accessibility and user-friendliness are prioritized to ensure a positive user experience for all visitors.</a:t>
            </a:r>
          </a:p>
          <a:p>
            <a:pPr algn="l"/>
            <a:r>
              <a:rPr lang="en-US" b="1" i="0" dirty="0">
                <a:solidFill>
                  <a:srgbClr val="0D0D0D"/>
                </a:solidFill>
                <a:effectLst/>
                <a:highlight>
                  <a:srgbClr val="FFFFFF"/>
                </a:highlight>
                <a:latin typeface="Söhne"/>
              </a:rPr>
              <a:t>Newsletters (Every 6 Months)</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Biannual newsletters to keep stakeholders informed of project progress, insights, and upcoming events.</a:t>
            </a:r>
          </a:p>
          <a:p>
            <a:pPr algn="l">
              <a:buFont typeface="Arial" panose="020B0604020202020204" pitchFamily="34" charset="0"/>
              <a:buChar char="•"/>
            </a:pPr>
            <a:r>
              <a:rPr lang="en-US" b="0" i="0" dirty="0">
                <a:solidFill>
                  <a:srgbClr val="0D0D0D"/>
                </a:solidFill>
                <a:effectLst/>
                <a:highlight>
                  <a:srgbClr val="FFFFFF"/>
                </a:highlight>
                <a:latin typeface="Söhne"/>
              </a:rPr>
              <a:t>A mix of high-level summaries and in-depth features to cater to varying levels of stakeholder interest.</a:t>
            </a:r>
          </a:p>
          <a:p>
            <a:pPr algn="l"/>
            <a:r>
              <a:rPr lang="en-US" b="1" i="0" dirty="0">
                <a:solidFill>
                  <a:srgbClr val="0D0D0D"/>
                </a:solidFill>
                <a:effectLst/>
                <a:highlight>
                  <a:srgbClr val="FFFFFF"/>
                </a:highlight>
                <a:latin typeface="Söhne"/>
              </a:rPr>
              <a:t>Press Releases (4)</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Four strategically timed press releases to announce major milestones and findings to the media.</a:t>
            </a:r>
          </a:p>
          <a:p>
            <a:pPr algn="l">
              <a:buFont typeface="Arial" panose="020B0604020202020204" pitchFamily="34" charset="0"/>
              <a:buChar char="•"/>
            </a:pPr>
            <a:r>
              <a:rPr lang="en-US" b="0" i="0" dirty="0">
                <a:solidFill>
                  <a:srgbClr val="0D0D0D"/>
                </a:solidFill>
                <a:effectLst/>
                <a:highlight>
                  <a:srgbClr val="FFFFFF"/>
                </a:highlight>
                <a:latin typeface="Söhne"/>
              </a:rPr>
              <a:t>Crafted to generate interest and coverage beyond the immediate project network.</a:t>
            </a:r>
          </a:p>
          <a:p>
            <a:pPr algn="l"/>
            <a:r>
              <a:rPr lang="en-US" b="1" i="0" dirty="0">
                <a:solidFill>
                  <a:srgbClr val="0D0D0D"/>
                </a:solidFill>
                <a:effectLst/>
                <a:highlight>
                  <a:srgbClr val="FFFFFF"/>
                </a:highlight>
                <a:latin typeface="Söhne"/>
              </a:rPr>
              <a:t>Promo Video</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A compelling promo video to visually communicate the project's aims, objectives, and significance.</a:t>
            </a:r>
          </a:p>
          <a:p>
            <a:pPr algn="l">
              <a:buFont typeface="Arial" panose="020B0604020202020204" pitchFamily="34" charset="0"/>
              <a:buChar char="•"/>
            </a:pPr>
            <a:r>
              <a:rPr lang="en-US" b="0" i="0" dirty="0">
                <a:solidFill>
                  <a:srgbClr val="0D0D0D"/>
                </a:solidFill>
                <a:effectLst/>
                <a:highlight>
                  <a:srgbClr val="FFFFFF"/>
                </a:highlight>
                <a:latin typeface="Söhne"/>
              </a:rPr>
              <a:t>Will be utilized across digital platforms for high-impact outreach.</a:t>
            </a:r>
          </a:p>
          <a:p>
            <a:pPr algn="l"/>
            <a:r>
              <a:rPr lang="en-US" b="1" i="0" dirty="0">
                <a:solidFill>
                  <a:srgbClr val="0D0D0D"/>
                </a:solidFill>
                <a:effectLst/>
                <a:highlight>
                  <a:srgbClr val="FFFFFF"/>
                </a:highlight>
                <a:latin typeface="Söhne"/>
              </a:rPr>
              <a:t>Project Mailing List</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A growing mailing list is key to direct communication with interested parties.</a:t>
            </a:r>
          </a:p>
          <a:p>
            <a:pPr algn="l">
              <a:buFont typeface="Arial" panose="020B0604020202020204" pitchFamily="34" charset="0"/>
              <a:buChar char="•"/>
            </a:pPr>
            <a:r>
              <a:rPr lang="en-US" b="0" i="0" dirty="0">
                <a:solidFill>
                  <a:srgbClr val="0D0D0D"/>
                </a:solidFill>
                <a:effectLst/>
                <a:highlight>
                  <a:srgbClr val="FFFFFF"/>
                </a:highlight>
                <a:latin typeface="Söhne"/>
              </a:rPr>
              <a:t>Regular updates and exclusive content to nurture and maintain interest throughout the project lifecycle.</a:t>
            </a:r>
          </a:p>
          <a:p>
            <a:pPr algn="l"/>
            <a:r>
              <a:rPr lang="en-US" b="1" i="0" dirty="0">
                <a:solidFill>
                  <a:srgbClr val="0D0D0D"/>
                </a:solidFill>
                <a:effectLst/>
                <a:highlight>
                  <a:srgbClr val="FFFFFF"/>
                </a:highlight>
                <a:latin typeface="Söhne"/>
              </a:rPr>
              <a:t>Exploitation Strategy and Action Plan</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Outlines how the project's results will be utilized for maximum impact post-project completion.</a:t>
            </a:r>
          </a:p>
          <a:p>
            <a:pPr algn="l">
              <a:buFont typeface="Arial" panose="020B0604020202020204" pitchFamily="34" charset="0"/>
              <a:buChar char="•"/>
            </a:pPr>
            <a:r>
              <a:rPr lang="en-US" b="0" i="0" dirty="0">
                <a:solidFill>
                  <a:srgbClr val="0D0D0D"/>
                </a:solidFill>
                <a:effectLst/>
                <a:highlight>
                  <a:srgbClr val="FFFFFF"/>
                </a:highlight>
                <a:latin typeface="Söhne"/>
              </a:rPr>
              <a:t>A roadmap for turning outputs into sustainable benefits for all stakeholders.</a:t>
            </a:r>
          </a:p>
          <a:p>
            <a:pPr algn="l"/>
            <a:r>
              <a:rPr lang="en-US" b="1" i="0" dirty="0">
                <a:solidFill>
                  <a:srgbClr val="0D0D0D"/>
                </a:solidFill>
                <a:effectLst/>
                <a:highlight>
                  <a:srgbClr val="FFFFFF"/>
                </a:highlight>
                <a:latin typeface="Söhne"/>
              </a:rPr>
              <a:t>Info Days in Each Partner Country</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Events tailored to local contexts to disseminate project information and engage with specific national audiences.</a:t>
            </a:r>
          </a:p>
          <a:p>
            <a:pPr algn="l">
              <a:buFont typeface="Arial" panose="020B0604020202020204" pitchFamily="34" charset="0"/>
              <a:buChar char="•"/>
            </a:pPr>
            <a:r>
              <a:rPr lang="en-US" b="0" i="0" dirty="0">
                <a:solidFill>
                  <a:srgbClr val="0D0D0D"/>
                </a:solidFill>
                <a:effectLst/>
                <a:highlight>
                  <a:srgbClr val="FFFFFF"/>
                </a:highlight>
                <a:latin typeface="Söhne"/>
              </a:rPr>
              <a:t>Opportunity for live feedback, networking, and community-building.</a:t>
            </a:r>
          </a:p>
          <a:p>
            <a:pPr marL="158750" indent="0" algn="l">
              <a:buNone/>
            </a:pPr>
            <a:r>
              <a:rPr lang="en-GB" dirty="0"/>
              <a:t>Multiplier event: to communicate the project results and outcomes</a:t>
            </a:r>
            <a:endParaRPr dirty="0"/>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272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968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333333"/>
                </a:solidFill>
                <a:effectLst/>
                <a:latin typeface="Raleway" pitchFamily="2" charset="0"/>
              </a:rPr>
              <a:t>WP3- A1 - A review and analysis of all aspects of the inclusion of young adults with SEN and youth entrepreneurship concept in all partner countries. This will be achieved by thorough </a:t>
            </a:r>
            <a:r>
              <a:rPr lang="en-US" sz="1800" b="1" i="0" u="none" strike="noStrike" dirty="0">
                <a:solidFill>
                  <a:srgbClr val="333333"/>
                </a:solidFill>
                <a:effectLst/>
                <a:latin typeface="Raleway" pitchFamily="2" charset="0"/>
              </a:rPr>
              <a:t>desk research </a:t>
            </a:r>
            <a:r>
              <a:rPr lang="en-US" sz="1800" b="0" i="0" u="none" strike="noStrike" dirty="0">
                <a:solidFill>
                  <a:srgbClr val="333333"/>
                </a:solidFill>
                <a:effectLst/>
                <a:latin typeface="Raleway" pitchFamily="2" charset="0"/>
              </a:rPr>
              <a:t>(published articles and grey literature). This will provide the partners with evidence-based background information which will be incorporated into the modules. Key stakeholders will also contribute to the theoretical background of modules.</a:t>
            </a:r>
            <a:endParaRPr lang="en-US" b="0" dirty="0">
              <a:effectLst/>
            </a:endParaRPr>
          </a:p>
          <a:p>
            <a:pPr rtl="0">
              <a:spcBef>
                <a:spcPts val="0"/>
              </a:spcBef>
              <a:spcAft>
                <a:spcPts val="0"/>
              </a:spcAft>
            </a:pPr>
            <a:r>
              <a:rPr lang="en-US" dirty="0"/>
              <a:t>WP3 – A2 – </a:t>
            </a:r>
            <a:r>
              <a:rPr lang="en-US" sz="1800" b="0" i="0" u="none" strike="noStrike" dirty="0">
                <a:solidFill>
                  <a:srgbClr val="333333"/>
                </a:solidFill>
                <a:effectLst/>
                <a:latin typeface="Raleway" pitchFamily="2" charset="0"/>
              </a:rPr>
              <a:t>Enoros has provided an online questionnaire and the guidelines for partners to conduct at least one focus group per country with the participation of 5-10 target group members. All partners are responsible to conduct the above-mentioned activities, gather feedback, and report. This will lead to the development of tailored-made modules based on the target group’s educational and professional needs.</a:t>
            </a:r>
            <a:endParaRPr lang="en-US" b="0" dirty="0">
              <a:effectLst/>
            </a:endParaRPr>
          </a:p>
          <a:p>
            <a:pPr marL="158750" indent="0">
              <a:buNone/>
            </a:pPr>
            <a:br>
              <a:rPr lang="en-US" dirty="0"/>
            </a:br>
            <a:endParaRPr lang="LID4096" dirty="0"/>
          </a:p>
        </p:txBody>
      </p:sp>
    </p:spTree>
    <p:extLst>
      <p:ext uri="{BB962C8B-B14F-4D97-AF65-F5344CB8AC3E}">
        <p14:creationId xmlns:p14="http://schemas.microsoft.com/office/powerpoint/2010/main" val="16623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GB" dirty="0"/>
              <a:t>Activity 3 - </a:t>
            </a:r>
            <a:r>
              <a:rPr lang="en-US" sz="1800" b="0" i="0" u="none" strike="noStrike" dirty="0">
                <a:solidFill>
                  <a:srgbClr val="333333"/>
                </a:solidFill>
                <a:effectLst/>
                <a:latin typeface="Raleway" pitchFamily="2" charset="0"/>
              </a:rPr>
              <a:t>It will be guided by the findings of their preliminary research and findings from interviews (focus groups). Including Quizzes and feedback questions. </a:t>
            </a:r>
            <a:endParaRPr lang="en-US" b="0" dirty="0">
              <a:effectLst/>
            </a:endParaRPr>
          </a:p>
          <a:p>
            <a:pPr rtl="0">
              <a:spcBef>
                <a:spcPts val="1000"/>
              </a:spcBef>
              <a:spcAft>
                <a:spcPts val="0"/>
              </a:spcAft>
            </a:pPr>
            <a:r>
              <a:rPr lang="en-US" sz="1800" b="0" i="0" u="none" strike="noStrike" dirty="0">
                <a:solidFill>
                  <a:srgbClr val="333333"/>
                </a:solidFill>
                <a:effectLst/>
                <a:latin typeface="Raleway" pitchFamily="2" charset="0"/>
              </a:rPr>
              <a:t>Six modules will be in an easy-to-follow microlearning format (duration 10mins each). </a:t>
            </a:r>
            <a:endParaRPr lang="en-US" b="0" dirty="0">
              <a:effectLst/>
            </a:endParaRPr>
          </a:p>
          <a:p>
            <a:pPr rtl="0">
              <a:spcBef>
                <a:spcPts val="0"/>
              </a:spcBef>
              <a:spcAft>
                <a:spcPts val="0"/>
              </a:spcAft>
            </a:pPr>
            <a:r>
              <a:rPr lang="en-US" dirty="0"/>
              <a:t>Activity 4 - </a:t>
            </a:r>
            <a:r>
              <a:rPr lang="en-US" sz="1800" b="0" i="0" u="none" strike="noStrike" dirty="0">
                <a:solidFill>
                  <a:srgbClr val="333333"/>
                </a:solidFill>
                <a:effectLst/>
                <a:latin typeface="Raleway" pitchFamily="2" charset="0"/>
              </a:rPr>
              <a:t>Contribution by all partners (Greek) and responsible for accurate translation. Partners will translate and localize the modules. </a:t>
            </a:r>
            <a:endParaRPr lang="en-US" b="0" dirty="0">
              <a:effectLst/>
            </a:endParaRPr>
          </a:p>
          <a:p>
            <a:pPr rtl="0">
              <a:spcBef>
                <a:spcPts val="1000"/>
              </a:spcBef>
              <a:spcAft>
                <a:spcPts val="0"/>
              </a:spcAft>
            </a:pPr>
            <a:r>
              <a:rPr lang="en-US" sz="1800" b="0" i="0" u="none" strike="noStrike" dirty="0">
                <a:solidFill>
                  <a:srgbClr val="333333"/>
                </a:solidFill>
                <a:effectLst/>
                <a:latin typeface="Raleway" pitchFamily="2" charset="0"/>
              </a:rPr>
              <a:t>This last activity will meet he final aim of the WP which is to reach out to as many members of the target audience spreading across Europe and beyond making the most of this WP’s benefits.</a:t>
            </a:r>
            <a:endParaRPr lang="en-US" b="0" dirty="0">
              <a:effectLst/>
            </a:endParaRPr>
          </a:p>
          <a:p>
            <a:br>
              <a:rPr lang="en-US" dirty="0"/>
            </a:br>
            <a:br>
              <a:rPr lang="en-US" dirty="0"/>
            </a:br>
            <a:endParaRPr lang="LID4096" dirty="0"/>
          </a:p>
        </p:txBody>
      </p:sp>
    </p:spTree>
    <p:extLst>
      <p:ext uri="{BB962C8B-B14F-4D97-AF65-F5344CB8AC3E}">
        <p14:creationId xmlns:p14="http://schemas.microsoft.com/office/powerpoint/2010/main" val="278116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
        <p:nvSpPr>
          <p:cNvPr id="12" name="Google Shape;12;p2"/>
          <p:cNvSpPr/>
          <p:nvPr/>
        </p:nvSpPr>
        <p:spPr>
          <a:xfrm>
            <a:off x="0" y="-3"/>
            <a:ext cx="12192000" cy="5219702"/>
          </a:xfrm>
          <a:custGeom>
            <a:avLst/>
            <a:gdLst/>
            <a:ahLst/>
            <a:cxnLst/>
            <a:rect l="l" t="t" r="r" b="b"/>
            <a:pathLst>
              <a:path w="12192000" h="5219702" extrusionOk="0">
                <a:moveTo>
                  <a:pt x="0" y="0"/>
                </a:moveTo>
                <a:lnTo>
                  <a:pt x="12192000" y="0"/>
                </a:lnTo>
                <a:lnTo>
                  <a:pt x="12192000" y="2382373"/>
                </a:lnTo>
                <a:lnTo>
                  <a:pt x="12192000" y="3840219"/>
                </a:lnTo>
                <a:lnTo>
                  <a:pt x="10287000" y="5219702"/>
                </a:lnTo>
                <a:lnTo>
                  <a:pt x="10425689" y="4589822"/>
                </a:lnTo>
                <a:lnTo>
                  <a:pt x="10309292" y="4616466"/>
                </a:lnTo>
                <a:cubicBezTo>
                  <a:pt x="10053824" y="4664725"/>
                  <a:pt x="9757767" y="4690510"/>
                  <a:pt x="9410700" y="4686300"/>
                </a:cubicBezTo>
                <a:cubicBezTo>
                  <a:pt x="7559675" y="4663850"/>
                  <a:pt x="5911850" y="2193700"/>
                  <a:pt x="3524250" y="2286000"/>
                </a:cubicBezTo>
                <a:cubicBezTo>
                  <a:pt x="1136650" y="2378300"/>
                  <a:pt x="0" y="3671201"/>
                  <a:pt x="0" y="3639902"/>
                </a:cubicBezTo>
                <a:close/>
              </a:path>
            </a:pathLst>
          </a:custGeom>
          <a:solidFill>
            <a:srgbClr val="855C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4908594" y="0"/>
            <a:ext cx="7283406" cy="5438044"/>
          </a:xfrm>
          <a:custGeom>
            <a:avLst/>
            <a:gdLst/>
            <a:ahLst/>
            <a:cxnLst/>
            <a:rect l="l" t="t" r="r" b="b"/>
            <a:pathLst>
              <a:path w="7283406" h="5438044" extrusionOk="0">
                <a:moveTo>
                  <a:pt x="221432" y="0"/>
                </a:moveTo>
                <a:lnTo>
                  <a:pt x="7283406" y="0"/>
                </a:lnTo>
                <a:lnTo>
                  <a:pt x="7283406" y="3448049"/>
                </a:lnTo>
                <a:lnTo>
                  <a:pt x="5765390" y="4966065"/>
                </a:lnTo>
                <a:cubicBezTo>
                  <a:pt x="5136084" y="5595371"/>
                  <a:pt x="4115777" y="5595371"/>
                  <a:pt x="3486471" y="4966065"/>
                </a:cubicBezTo>
                <a:lnTo>
                  <a:pt x="471980" y="1951573"/>
                </a:lnTo>
                <a:cubicBezTo>
                  <a:pt x="-39331" y="1440262"/>
                  <a:pt x="-135202" y="670829"/>
                  <a:pt x="184367" y="62722"/>
                </a:cubicBezTo>
                <a:close/>
              </a:path>
            </a:pathLst>
          </a:custGeom>
          <a:solidFill>
            <a:srgbClr val="0094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9"/>
        <p:cNvGrpSpPr/>
        <p:nvPr/>
      </p:nvGrpSpPr>
      <p:grpSpPr>
        <a:xfrm>
          <a:off x="0" y="0"/>
          <a:ext cx="0" cy="0"/>
          <a:chOff x="0" y="0"/>
          <a:chExt cx="0" cy="0"/>
        </a:xfrm>
      </p:grpSpPr>
      <p:sp>
        <p:nvSpPr>
          <p:cNvPr id="30" name="Google Shape;30;p12"/>
          <p:cNvSpPr/>
          <p:nvPr/>
        </p:nvSpPr>
        <p:spPr>
          <a:xfrm rot="-2700000">
            <a:off x="7836157" y="-392432"/>
            <a:ext cx="5559081" cy="5493986"/>
          </a:xfrm>
          <a:custGeom>
            <a:avLst/>
            <a:gdLst/>
            <a:ahLst/>
            <a:cxnLst/>
            <a:rect l="l" t="t" r="r" b="b"/>
            <a:pathLst>
              <a:path w="5559081" h="5493986" extrusionOk="0">
                <a:moveTo>
                  <a:pt x="3362400" y="0"/>
                </a:moveTo>
                <a:lnTo>
                  <a:pt x="5559081" y="2196681"/>
                </a:lnTo>
                <a:lnTo>
                  <a:pt x="2261777" y="5493986"/>
                </a:lnTo>
                <a:lnTo>
                  <a:pt x="1279385" y="5493986"/>
                </a:lnTo>
                <a:cubicBezTo>
                  <a:pt x="572800" y="5493986"/>
                  <a:pt x="0" y="4921186"/>
                  <a:pt x="0" y="4214601"/>
                </a:cubicBezTo>
                <a:lnTo>
                  <a:pt x="0" y="1279385"/>
                </a:lnTo>
                <a:cubicBezTo>
                  <a:pt x="0" y="572800"/>
                  <a:pt x="572800" y="0"/>
                  <a:pt x="127938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
        <p:nvSpPr>
          <p:cNvPr id="32" name="Google Shape;32;p13"/>
          <p:cNvSpPr/>
          <p:nvPr/>
        </p:nvSpPr>
        <p:spPr>
          <a:xfrm rot="1448301">
            <a:off x="7511025" y="-659755"/>
            <a:ext cx="5016377" cy="6552558"/>
          </a:xfrm>
          <a:custGeom>
            <a:avLst/>
            <a:gdLst/>
            <a:ahLst/>
            <a:cxnLst/>
            <a:rect l="l" t="t" r="r" b="b"/>
            <a:pathLst>
              <a:path w="5016377" h="6552558" extrusionOk="0">
                <a:moveTo>
                  <a:pt x="0" y="1533028"/>
                </a:moveTo>
                <a:lnTo>
                  <a:pt x="3420983" y="0"/>
                </a:lnTo>
                <a:lnTo>
                  <a:pt x="5016377" y="3560154"/>
                </a:lnTo>
                <a:lnTo>
                  <a:pt x="5016377" y="4044369"/>
                </a:lnTo>
                <a:cubicBezTo>
                  <a:pt x="5016377" y="5429604"/>
                  <a:pt x="3893423" y="6552558"/>
                  <a:pt x="2508188" y="6552558"/>
                </a:cubicBezTo>
                <a:lnTo>
                  <a:pt x="2508189" y="6552557"/>
                </a:lnTo>
                <a:cubicBezTo>
                  <a:pt x="1122954" y="6552557"/>
                  <a:pt x="0" y="5429603"/>
                  <a:pt x="0" y="40443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3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35"/>
        <p:cNvGrpSpPr/>
        <p:nvPr/>
      </p:nvGrpSpPr>
      <p:grpSpPr>
        <a:xfrm>
          <a:off x="0" y="0"/>
          <a:ext cx="0" cy="0"/>
          <a:chOff x="0" y="0"/>
          <a:chExt cx="0" cy="0"/>
        </a:xfrm>
      </p:grpSpPr>
      <p:sp>
        <p:nvSpPr>
          <p:cNvPr id="36" name="Google Shape;36;p16"/>
          <p:cNvSpPr/>
          <p:nvPr/>
        </p:nvSpPr>
        <p:spPr>
          <a:xfrm>
            <a:off x="0" y="0"/>
            <a:ext cx="6131713" cy="5625022"/>
          </a:xfrm>
          <a:custGeom>
            <a:avLst/>
            <a:gdLst/>
            <a:ahLst/>
            <a:cxnLst/>
            <a:rect l="l" t="t" r="r" b="b"/>
            <a:pathLst>
              <a:path w="6131713" h="5625022" extrusionOk="0">
                <a:moveTo>
                  <a:pt x="0" y="0"/>
                </a:moveTo>
                <a:lnTo>
                  <a:pt x="6033846" y="0"/>
                </a:lnTo>
                <a:lnTo>
                  <a:pt x="6036819" y="12883"/>
                </a:lnTo>
                <a:cubicBezTo>
                  <a:pt x="6099038" y="316942"/>
                  <a:pt x="6131713" y="631762"/>
                  <a:pt x="6131713" y="954214"/>
                </a:cubicBezTo>
                <a:cubicBezTo>
                  <a:pt x="6131713" y="3533830"/>
                  <a:pt x="4040521" y="5625022"/>
                  <a:pt x="1460905" y="5625022"/>
                </a:cubicBezTo>
                <a:cubicBezTo>
                  <a:pt x="977227" y="5625022"/>
                  <a:pt x="510720" y="5551504"/>
                  <a:pt x="71950" y="5415032"/>
                </a:cubicBezTo>
                <a:lnTo>
                  <a:pt x="0" y="5390687"/>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8E239-9674-46D7-B510-74BE08E9B3E3}"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E830B-40C4-4BD8-9E82-23B9B2F0F957}" type="slidenum">
              <a:rPr lang="en-US" smtClean="0"/>
              <a:t>‹#›</a:t>
            </a:fld>
            <a:endParaRPr lang="en-US"/>
          </a:p>
        </p:txBody>
      </p:sp>
    </p:spTree>
    <p:extLst>
      <p:ext uri="{BB962C8B-B14F-4D97-AF65-F5344CB8AC3E}">
        <p14:creationId xmlns:p14="http://schemas.microsoft.com/office/powerpoint/2010/main" val="85631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6"/>
        <p:cNvGrpSpPr/>
        <p:nvPr/>
      </p:nvGrpSpPr>
      <p:grpSpPr>
        <a:xfrm>
          <a:off x="0" y="0"/>
          <a:ext cx="0" cy="0"/>
          <a:chOff x="0" y="0"/>
          <a:chExt cx="0" cy="0"/>
        </a:xfrm>
      </p:grpSpPr>
      <p:sp>
        <p:nvSpPr>
          <p:cNvPr id="17" name="Google Shape;17;p4"/>
          <p:cNvSpPr/>
          <p:nvPr/>
        </p:nvSpPr>
        <p:spPr>
          <a:xfrm>
            <a:off x="7528380" y="0"/>
            <a:ext cx="4663620" cy="6858000"/>
          </a:xfrm>
          <a:custGeom>
            <a:avLst/>
            <a:gdLst/>
            <a:ahLst/>
            <a:cxnLst/>
            <a:rect l="l" t="t" r="r" b="b"/>
            <a:pathLst>
              <a:path w="4663620" h="6858000" extrusionOk="0">
                <a:moveTo>
                  <a:pt x="204094" y="0"/>
                </a:moveTo>
                <a:lnTo>
                  <a:pt x="4663620" y="0"/>
                </a:lnTo>
                <a:lnTo>
                  <a:pt x="4663620" y="6858000"/>
                </a:lnTo>
                <a:lnTo>
                  <a:pt x="2346094" y="6858000"/>
                </a:lnTo>
                <a:lnTo>
                  <a:pt x="2265734" y="6788391"/>
                </a:lnTo>
                <a:cubicBezTo>
                  <a:pt x="873846" y="5523320"/>
                  <a:pt x="0" y="3698347"/>
                  <a:pt x="0" y="1669277"/>
                </a:cubicBezTo>
                <a:cubicBezTo>
                  <a:pt x="0" y="1191849"/>
                  <a:pt x="48380" y="725720"/>
                  <a:pt x="140503" y="275526"/>
                </a:cubicBezTo>
                <a:close/>
              </a:path>
            </a:pathLst>
          </a:custGeom>
          <a:solidFill>
            <a:srgbClr val="855C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3"/>
          <p:cNvSpPr/>
          <p:nvPr/>
        </p:nvSpPr>
        <p:spPr>
          <a:xfrm>
            <a:off x="0" y="801914"/>
            <a:ext cx="4020458" cy="5254171"/>
          </a:xfrm>
          <a:custGeom>
            <a:avLst/>
            <a:gdLst/>
            <a:ahLst/>
            <a:cxnLst/>
            <a:rect l="l" t="t" r="r" b="b"/>
            <a:pathLst>
              <a:path w="4020458" h="5254171" extrusionOk="0">
                <a:moveTo>
                  <a:pt x="0" y="0"/>
                </a:moveTo>
                <a:lnTo>
                  <a:pt x="3144745" y="0"/>
                </a:lnTo>
                <a:cubicBezTo>
                  <a:pt x="3628388" y="0"/>
                  <a:pt x="4020458" y="392070"/>
                  <a:pt x="4020458" y="875713"/>
                </a:cubicBezTo>
                <a:lnTo>
                  <a:pt x="4020458" y="4378458"/>
                </a:lnTo>
                <a:cubicBezTo>
                  <a:pt x="4020458" y="4862101"/>
                  <a:pt x="3628388" y="5254171"/>
                  <a:pt x="3144745" y="5254171"/>
                </a:cubicBezTo>
                <a:lnTo>
                  <a:pt x="0" y="5254171"/>
                </a:lnTo>
                <a:close/>
              </a:path>
            </a:pathLst>
          </a:custGeom>
          <a:solidFill>
            <a:srgbClr val="0094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2" name="Teardrop 1">
            <a:extLst>
              <a:ext uri="{FF2B5EF4-FFF2-40B4-BE49-F238E27FC236}">
                <a16:creationId xmlns:a16="http://schemas.microsoft.com/office/drawing/2014/main" id="{D56A1D13-8030-DC8C-513F-665510164C57}"/>
              </a:ext>
            </a:extLst>
          </p:cNvPr>
          <p:cNvSpPr/>
          <p:nvPr userDrawn="1"/>
        </p:nvSpPr>
        <p:spPr>
          <a:xfrm>
            <a:off x="6715328" y="0"/>
            <a:ext cx="5476672" cy="4338536"/>
          </a:xfrm>
          <a:prstGeom prst="teardrop">
            <a:avLst/>
          </a:prstGeom>
          <a:solidFill>
            <a:srgbClr val="855C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
        <p:cNvGrpSpPr/>
        <p:nvPr/>
      </p:nvGrpSpPr>
      <p:grpSpPr>
        <a:xfrm>
          <a:off x="0" y="0"/>
          <a:ext cx="0" cy="0"/>
          <a:chOff x="0" y="0"/>
          <a:chExt cx="0" cy="0"/>
        </a:xfrm>
      </p:grpSpPr>
      <p:sp>
        <p:nvSpPr>
          <p:cNvPr id="20" name="Google Shape;20;p6"/>
          <p:cNvSpPr/>
          <p:nvPr/>
        </p:nvSpPr>
        <p:spPr>
          <a:xfrm>
            <a:off x="0" y="2693656"/>
            <a:ext cx="12192000" cy="4164345"/>
          </a:xfrm>
          <a:custGeom>
            <a:avLst/>
            <a:gdLst/>
            <a:ahLst/>
            <a:cxnLst/>
            <a:rect l="l" t="t" r="r" b="b"/>
            <a:pathLst>
              <a:path w="12192000" h="4164345" extrusionOk="0">
                <a:moveTo>
                  <a:pt x="12192000" y="0"/>
                </a:moveTo>
                <a:lnTo>
                  <a:pt x="12192000" y="4164345"/>
                </a:lnTo>
                <a:lnTo>
                  <a:pt x="0" y="4164345"/>
                </a:lnTo>
                <a:lnTo>
                  <a:pt x="0" y="2547450"/>
                </a:lnTo>
                <a:lnTo>
                  <a:pt x="62881" y="2561139"/>
                </a:lnTo>
                <a:cubicBezTo>
                  <a:pt x="1073940" y="2768031"/>
                  <a:pt x="2120786" y="2876682"/>
                  <a:pt x="3193007" y="2876682"/>
                </a:cubicBezTo>
                <a:cubicBezTo>
                  <a:pt x="6409674" y="2876682"/>
                  <a:pt x="9397948" y="1898824"/>
                  <a:pt x="11876781" y="224157"/>
                </a:cubicBezTo>
                <a:close/>
              </a:path>
            </a:pathLst>
          </a:custGeom>
          <a:solidFill>
            <a:srgbClr val="0094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4"/>
        <p:cNvGrpSpPr/>
        <p:nvPr/>
      </p:nvGrpSpPr>
      <p:grpSpPr>
        <a:xfrm>
          <a:off x="0" y="0"/>
          <a:ext cx="0" cy="0"/>
          <a:chOff x="0" y="0"/>
          <a:chExt cx="0" cy="0"/>
        </a:xfrm>
      </p:grpSpPr>
      <p:sp>
        <p:nvSpPr>
          <p:cNvPr id="25" name="Google Shape;25;p10"/>
          <p:cNvSpPr/>
          <p:nvPr/>
        </p:nvSpPr>
        <p:spPr>
          <a:xfrm rot="-1363266">
            <a:off x="7661277" y="109287"/>
            <a:ext cx="5577276" cy="5900568"/>
          </a:xfrm>
          <a:custGeom>
            <a:avLst/>
            <a:gdLst/>
            <a:ahLst/>
            <a:cxnLst/>
            <a:rect l="l" t="t" r="r" b="b"/>
            <a:pathLst>
              <a:path w="5577276" h="5900568" extrusionOk="0">
                <a:moveTo>
                  <a:pt x="3664353" y="0"/>
                </a:moveTo>
                <a:lnTo>
                  <a:pt x="5577276" y="801022"/>
                </a:lnTo>
                <a:lnTo>
                  <a:pt x="3441883" y="5900568"/>
                </a:lnTo>
                <a:lnTo>
                  <a:pt x="867206" y="5900568"/>
                </a:lnTo>
                <a:cubicBezTo>
                  <a:pt x="388261" y="5900568"/>
                  <a:pt x="0" y="5512307"/>
                  <a:pt x="0" y="5033362"/>
                </a:cubicBezTo>
                <a:lnTo>
                  <a:pt x="0" y="867206"/>
                </a:lnTo>
                <a:cubicBezTo>
                  <a:pt x="0" y="388261"/>
                  <a:pt x="388261" y="0"/>
                  <a:pt x="86720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26"/>
        <p:cNvGrpSpPr/>
        <p:nvPr/>
      </p:nvGrpSpPr>
      <p:grpSpPr>
        <a:xfrm>
          <a:off x="0" y="0"/>
          <a:ext cx="0" cy="0"/>
          <a:chOff x="0" y="0"/>
          <a:chExt cx="0" cy="0"/>
        </a:xfrm>
      </p:grpSpPr>
      <p:sp>
        <p:nvSpPr>
          <p:cNvPr id="27" name="Google Shape;27;p11"/>
          <p:cNvSpPr/>
          <p:nvPr/>
        </p:nvSpPr>
        <p:spPr>
          <a:xfrm>
            <a:off x="0" y="2693656"/>
            <a:ext cx="12192000" cy="4164345"/>
          </a:xfrm>
          <a:custGeom>
            <a:avLst/>
            <a:gdLst/>
            <a:ahLst/>
            <a:cxnLst/>
            <a:rect l="l" t="t" r="r" b="b"/>
            <a:pathLst>
              <a:path w="12192000" h="4164345" extrusionOk="0">
                <a:moveTo>
                  <a:pt x="12192000" y="0"/>
                </a:moveTo>
                <a:lnTo>
                  <a:pt x="12192000" y="4164345"/>
                </a:lnTo>
                <a:lnTo>
                  <a:pt x="0" y="4164345"/>
                </a:lnTo>
                <a:lnTo>
                  <a:pt x="0" y="2547450"/>
                </a:lnTo>
                <a:lnTo>
                  <a:pt x="62881" y="2561139"/>
                </a:lnTo>
                <a:cubicBezTo>
                  <a:pt x="1073940" y="2768031"/>
                  <a:pt x="2120786" y="2876682"/>
                  <a:pt x="3193007" y="2876682"/>
                </a:cubicBezTo>
                <a:cubicBezTo>
                  <a:pt x="6409674" y="2876682"/>
                  <a:pt x="9397948" y="1898824"/>
                  <a:pt x="11876781" y="22415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11"/>
          <p:cNvSpPr/>
          <p:nvPr/>
        </p:nvSpPr>
        <p:spPr>
          <a:xfrm>
            <a:off x="0" y="2693655"/>
            <a:ext cx="12192000" cy="3005454"/>
          </a:xfrm>
          <a:custGeom>
            <a:avLst/>
            <a:gdLst/>
            <a:ahLst/>
            <a:cxnLst/>
            <a:rect l="l" t="t" r="r" b="b"/>
            <a:pathLst>
              <a:path w="12192000" h="3005454" extrusionOk="0">
                <a:moveTo>
                  <a:pt x="12192000" y="0"/>
                </a:moveTo>
                <a:lnTo>
                  <a:pt x="12192000" y="422209"/>
                </a:lnTo>
                <a:lnTo>
                  <a:pt x="11669907" y="756916"/>
                </a:lnTo>
                <a:cubicBezTo>
                  <a:pt x="9321601" y="2183782"/>
                  <a:pt x="6564903" y="3005454"/>
                  <a:pt x="3616292" y="3005454"/>
                </a:cubicBezTo>
                <a:cubicBezTo>
                  <a:pt x="2410043" y="3005454"/>
                  <a:pt x="1235910" y="2867943"/>
                  <a:pt x="108717" y="2607741"/>
                </a:cubicBezTo>
                <a:lnTo>
                  <a:pt x="0" y="2581212"/>
                </a:lnTo>
                <a:lnTo>
                  <a:pt x="0" y="2547450"/>
                </a:lnTo>
                <a:lnTo>
                  <a:pt x="62881" y="2561139"/>
                </a:lnTo>
                <a:cubicBezTo>
                  <a:pt x="1073940" y="2768031"/>
                  <a:pt x="2120786" y="2876682"/>
                  <a:pt x="3193007" y="2876682"/>
                </a:cubicBezTo>
                <a:cubicBezTo>
                  <a:pt x="6409674" y="2876682"/>
                  <a:pt x="9397948" y="1898824"/>
                  <a:pt x="11876781" y="2241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image" Target="../media/image5.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5D9F430C-0E1C-2D70-A57F-B2CDDA887EBE}"/>
              </a:ext>
            </a:extLst>
          </p:cNvPr>
          <p:cNvPicPr>
            <a:picLocks noChangeAspect="1"/>
          </p:cNvPicPr>
          <p:nvPr userDrawn="1"/>
        </p:nvPicPr>
        <p:blipFill>
          <a:blip r:embed="rId17"/>
          <a:stretch>
            <a:fillRect/>
          </a:stretch>
        </p:blipFill>
        <p:spPr>
          <a:xfrm>
            <a:off x="838200" y="6335605"/>
            <a:ext cx="1875003" cy="385870"/>
          </a:xfrm>
          <a:prstGeom prst="rect">
            <a:avLst/>
          </a:prstGeom>
        </p:spPr>
      </p:pic>
      <p:grpSp>
        <p:nvGrpSpPr>
          <p:cNvPr id="14" name="Group 13">
            <a:extLst>
              <a:ext uri="{FF2B5EF4-FFF2-40B4-BE49-F238E27FC236}">
                <a16:creationId xmlns:a16="http://schemas.microsoft.com/office/drawing/2014/main" id="{5D59C4CE-AD2E-F401-AB9C-202A64EA2CC9}"/>
              </a:ext>
            </a:extLst>
          </p:cNvPr>
          <p:cNvGrpSpPr/>
          <p:nvPr userDrawn="1"/>
        </p:nvGrpSpPr>
        <p:grpSpPr>
          <a:xfrm>
            <a:off x="3059754" y="6220606"/>
            <a:ext cx="5928852" cy="500870"/>
            <a:chOff x="3059754" y="6220606"/>
            <a:chExt cx="5928852" cy="500870"/>
          </a:xfrm>
        </p:grpSpPr>
        <p:pic>
          <p:nvPicPr>
            <p:cNvPr id="4" name="image3.jpg">
              <a:extLst>
                <a:ext uri="{FF2B5EF4-FFF2-40B4-BE49-F238E27FC236}">
                  <a16:creationId xmlns:a16="http://schemas.microsoft.com/office/drawing/2014/main" id="{7EC86678-A15A-A051-2955-A081F240CADF}"/>
                </a:ext>
              </a:extLst>
            </p:cNvPr>
            <p:cNvPicPr/>
            <p:nvPr/>
          </p:nvPicPr>
          <p:blipFill rotWithShape="1">
            <a:blip r:embed="rId18"/>
            <a:srcRect t="21063" b="24666"/>
            <a:stretch/>
          </p:blipFill>
          <p:spPr>
            <a:xfrm>
              <a:off x="3059754" y="6220606"/>
              <a:ext cx="1393302" cy="500870"/>
            </a:xfrm>
            <a:prstGeom prst="rect">
              <a:avLst/>
            </a:prstGeom>
            <a:ln/>
          </p:spPr>
        </p:pic>
        <p:pic>
          <p:nvPicPr>
            <p:cNvPr id="5" name="image5.jpg">
              <a:extLst>
                <a:ext uri="{FF2B5EF4-FFF2-40B4-BE49-F238E27FC236}">
                  <a16:creationId xmlns:a16="http://schemas.microsoft.com/office/drawing/2014/main" id="{AEA992AB-BAF2-95DE-9B44-1080EAD80711}"/>
                </a:ext>
              </a:extLst>
            </p:cNvPr>
            <p:cNvPicPr/>
            <p:nvPr/>
          </p:nvPicPr>
          <p:blipFill>
            <a:blip r:embed="rId19"/>
            <a:srcRect/>
            <a:stretch>
              <a:fillRect/>
            </a:stretch>
          </p:blipFill>
          <p:spPr>
            <a:xfrm>
              <a:off x="4599613" y="6220606"/>
              <a:ext cx="688149" cy="406193"/>
            </a:xfrm>
            <a:prstGeom prst="rect">
              <a:avLst/>
            </a:prstGeom>
            <a:ln/>
          </p:spPr>
        </p:pic>
        <p:pic>
          <p:nvPicPr>
            <p:cNvPr id="11" name="image6.png">
              <a:extLst>
                <a:ext uri="{FF2B5EF4-FFF2-40B4-BE49-F238E27FC236}">
                  <a16:creationId xmlns:a16="http://schemas.microsoft.com/office/drawing/2014/main" id="{8A1BB4F0-13CB-CDF9-D55E-CAB629F6C082}"/>
                </a:ext>
              </a:extLst>
            </p:cNvPr>
            <p:cNvPicPr/>
            <p:nvPr/>
          </p:nvPicPr>
          <p:blipFill>
            <a:blip r:embed="rId20"/>
            <a:srcRect/>
            <a:stretch>
              <a:fillRect/>
            </a:stretch>
          </p:blipFill>
          <p:spPr>
            <a:xfrm>
              <a:off x="5468467" y="6404300"/>
              <a:ext cx="2008600" cy="222500"/>
            </a:xfrm>
            <a:prstGeom prst="rect">
              <a:avLst/>
            </a:prstGeom>
            <a:ln/>
          </p:spPr>
        </p:pic>
        <p:pic>
          <p:nvPicPr>
            <p:cNvPr id="12" name="image2.jpg">
              <a:extLst>
                <a:ext uri="{FF2B5EF4-FFF2-40B4-BE49-F238E27FC236}">
                  <a16:creationId xmlns:a16="http://schemas.microsoft.com/office/drawing/2014/main" id="{44C1F44C-08A6-6C75-04A0-5C9B563EA045}"/>
                </a:ext>
              </a:extLst>
            </p:cNvPr>
            <p:cNvPicPr/>
            <p:nvPr/>
          </p:nvPicPr>
          <p:blipFill>
            <a:blip r:embed="rId21"/>
            <a:srcRect/>
            <a:stretch>
              <a:fillRect/>
            </a:stretch>
          </p:blipFill>
          <p:spPr>
            <a:xfrm>
              <a:off x="7697897" y="6220606"/>
              <a:ext cx="619633" cy="406193"/>
            </a:xfrm>
            <a:prstGeom prst="rect">
              <a:avLst/>
            </a:prstGeom>
            <a:ln/>
          </p:spPr>
        </p:pic>
        <p:pic>
          <p:nvPicPr>
            <p:cNvPr id="13" name="image4.jpg">
              <a:extLst>
                <a:ext uri="{FF2B5EF4-FFF2-40B4-BE49-F238E27FC236}">
                  <a16:creationId xmlns:a16="http://schemas.microsoft.com/office/drawing/2014/main" id="{36CE9960-2A7F-AED1-2E61-25B64AE8D209}"/>
                </a:ext>
              </a:extLst>
            </p:cNvPr>
            <p:cNvPicPr/>
            <p:nvPr/>
          </p:nvPicPr>
          <p:blipFill>
            <a:blip r:embed="rId22"/>
            <a:srcRect/>
            <a:stretch>
              <a:fillRect/>
            </a:stretch>
          </p:blipFill>
          <p:spPr>
            <a:xfrm>
              <a:off x="8464938" y="6221617"/>
              <a:ext cx="523668" cy="405182"/>
            </a:xfrm>
            <a:prstGeom prst="rect">
              <a:avLst/>
            </a:prstGeom>
            <a:ln/>
          </p:spPr>
        </p:pic>
      </p:grpSp>
    </p:spTree>
  </p:cSld>
  <p:clrMap bg1="lt1" tx1="dk1" bg2="dk2" tx2="lt2" accent1="accent1" accent2="accent2" accent3="accent3" accent4="accent4" accent5="accent5" accent6="accent6" hlink="hlink" folHlink="folHlink"/>
  <p:sldLayoutIdLst>
    <p:sldLayoutId id="2147483648" r:id="rId1"/>
    <p:sldLayoutId id="2147483650" r:id="rId2"/>
    <p:sldLayoutId id="2147483649"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7" name="Picture 6">
            <a:extLst>
              <a:ext uri="{FF2B5EF4-FFF2-40B4-BE49-F238E27FC236}">
                <a16:creationId xmlns:a16="http://schemas.microsoft.com/office/drawing/2014/main" id="{38D0605B-EDE9-FFDA-D536-2483B7CAB5BC}"/>
              </a:ext>
            </a:extLst>
          </p:cNvPr>
          <p:cNvPicPr>
            <a:picLocks noChangeAspect="1"/>
          </p:cNvPicPr>
          <p:nvPr/>
        </p:nvPicPr>
        <p:blipFill>
          <a:blip r:embed="rId3"/>
          <a:stretch>
            <a:fillRect/>
          </a:stretch>
        </p:blipFill>
        <p:spPr>
          <a:xfrm>
            <a:off x="9104670" y="6257842"/>
            <a:ext cx="2844425" cy="411071"/>
          </a:xfrm>
          <a:prstGeom prst="rect">
            <a:avLst/>
          </a:prstGeom>
        </p:spPr>
      </p:pic>
      <p:pic>
        <p:nvPicPr>
          <p:cNvPr id="2" name="Picture 1">
            <a:extLst>
              <a:ext uri="{FF2B5EF4-FFF2-40B4-BE49-F238E27FC236}">
                <a16:creationId xmlns:a16="http://schemas.microsoft.com/office/drawing/2014/main" id="{0208CBA7-4E75-5B2D-DB25-1E42A91C3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130" y="2762446"/>
            <a:ext cx="3352800" cy="2990378"/>
          </a:xfrm>
          <a:prstGeom prst="rect">
            <a:avLst/>
          </a:prstGeom>
        </p:spPr>
      </p:pic>
      <p:sp>
        <p:nvSpPr>
          <p:cNvPr id="3" name="Subtitle 2">
            <a:extLst>
              <a:ext uri="{FF2B5EF4-FFF2-40B4-BE49-F238E27FC236}">
                <a16:creationId xmlns:a16="http://schemas.microsoft.com/office/drawing/2014/main" id="{86ADC054-00E9-7BE3-3819-CF5E0CCFC462}"/>
              </a:ext>
            </a:extLst>
          </p:cNvPr>
          <p:cNvSpPr txBox="1">
            <a:spLocks/>
          </p:cNvSpPr>
          <p:nvPr/>
        </p:nvSpPr>
        <p:spPr>
          <a:xfrm>
            <a:off x="5220930" y="4068484"/>
            <a:ext cx="8767860" cy="138816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t>Info 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1" name="Google Shape;71;p21"/>
          <p:cNvGrpSpPr/>
          <p:nvPr/>
        </p:nvGrpSpPr>
        <p:grpSpPr>
          <a:xfrm>
            <a:off x="1531379" y="4809317"/>
            <a:ext cx="219456" cy="219456"/>
            <a:chOff x="995515" y="4464038"/>
            <a:chExt cx="219456" cy="219456"/>
          </a:xfrm>
          <a:solidFill>
            <a:schemeClr val="accent1"/>
          </a:solidFill>
        </p:grpSpPr>
        <p:sp>
          <p:nvSpPr>
            <p:cNvPr id="72" name="Google Shape;72;p21"/>
            <p:cNvSpPr/>
            <p:nvPr/>
          </p:nvSpPr>
          <p:spPr>
            <a:xfrm>
              <a:off x="995515" y="4464038"/>
              <a:ext cx="219456" cy="219456"/>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 name="Google Shape;73;p21" descr="Checkmark"/>
            <p:cNvPicPr preferRelativeResize="0"/>
            <p:nvPr/>
          </p:nvPicPr>
          <p:blipFill rotWithShape="1">
            <a:blip r:embed="rId3">
              <a:alphaModFix/>
            </a:blip>
            <a:srcRect/>
            <a:stretch/>
          </p:blipFill>
          <p:spPr>
            <a:xfrm>
              <a:off x="1053702" y="4521177"/>
              <a:ext cx="106574" cy="108204"/>
            </a:xfrm>
            <a:prstGeom prst="rect">
              <a:avLst/>
            </a:prstGeom>
            <a:grpFill/>
            <a:ln>
              <a:noFill/>
            </a:ln>
          </p:spPr>
        </p:pic>
      </p:grpSp>
      <p:sp>
        <p:nvSpPr>
          <p:cNvPr id="74" name="Google Shape;74;p21"/>
          <p:cNvSpPr txBox="1"/>
          <p:nvPr/>
        </p:nvSpPr>
        <p:spPr>
          <a:xfrm>
            <a:off x="1866594" y="4775870"/>
            <a:ext cx="845837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dirty="0">
                <a:solidFill>
                  <a:srgbClr val="3F3F3F"/>
                </a:solidFill>
              </a:rPr>
              <a:t>Module 4: Youth entrepreneurship: The HOW-TO: Identifying and seizing opportunities.</a:t>
            </a:r>
          </a:p>
        </p:txBody>
      </p:sp>
      <p:grpSp>
        <p:nvGrpSpPr>
          <p:cNvPr id="75" name="Google Shape;75;p21"/>
          <p:cNvGrpSpPr/>
          <p:nvPr/>
        </p:nvGrpSpPr>
        <p:grpSpPr>
          <a:xfrm>
            <a:off x="1531380" y="5151892"/>
            <a:ext cx="219456" cy="219456"/>
            <a:chOff x="995949" y="4885678"/>
            <a:chExt cx="219456" cy="219456"/>
          </a:xfrm>
          <a:solidFill>
            <a:schemeClr val="accent1"/>
          </a:solidFill>
        </p:grpSpPr>
        <p:sp>
          <p:nvSpPr>
            <p:cNvPr id="76" name="Google Shape;76;p21"/>
            <p:cNvSpPr/>
            <p:nvPr/>
          </p:nvSpPr>
          <p:spPr>
            <a:xfrm>
              <a:off x="995949" y="4885678"/>
              <a:ext cx="219456" cy="219456"/>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 name="Google Shape;77;p21" descr="Checkmark"/>
            <p:cNvPicPr preferRelativeResize="0"/>
            <p:nvPr/>
          </p:nvPicPr>
          <p:blipFill rotWithShape="1">
            <a:blip r:embed="rId3">
              <a:alphaModFix/>
            </a:blip>
            <a:srcRect/>
            <a:stretch/>
          </p:blipFill>
          <p:spPr>
            <a:xfrm>
              <a:off x="1054136" y="4942817"/>
              <a:ext cx="106574" cy="108204"/>
            </a:xfrm>
            <a:prstGeom prst="rect">
              <a:avLst/>
            </a:prstGeom>
            <a:grpFill/>
            <a:ln>
              <a:noFill/>
            </a:ln>
          </p:spPr>
        </p:pic>
      </p:grpSp>
      <p:sp>
        <p:nvSpPr>
          <p:cNvPr id="78" name="Google Shape;78;p21"/>
          <p:cNvSpPr txBox="1"/>
          <p:nvPr/>
        </p:nvSpPr>
        <p:spPr>
          <a:xfrm>
            <a:off x="1861679" y="5138360"/>
            <a:ext cx="7994727" cy="2615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b="1" dirty="0">
                <a:solidFill>
                  <a:srgbClr val="3F3F3F"/>
                </a:solidFill>
              </a:rPr>
              <a:t>Module 5: Core Entrepreneurial skills and competencies.</a:t>
            </a:r>
            <a:endParaRPr sz="1100" b="1" dirty="0">
              <a:solidFill>
                <a:srgbClr val="3F3F3F"/>
              </a:solidFill>
            </a:endParaRPr>
          </a:p>
        </p:txBody>
      </p:sp>
      <p:grpSp>
        <p:nvGrpSpPr>
          <p:cNvPr id="79" name="Google Shape;79;p21"/>
          <p:cNvGrpSpPr/>
          <p:nvPr/>
        </p:nvGrpSpPr>
        <p:grpSpPr>
          <a:xfrm>
            <a:off x="1531379" y="5494467"/>
            <a:ext cx="219456" cy="219456"/>
            <a:chOff x="995515" y="5314576"/>
            <a:chExt cx="219456" cy="219456"/>
          </a:xfrm>
          <a:solidFill>
            <a:schemeClr val="accent1"/>
          </a:solidFill>
        </p:grpSpPr>
        <p:sp>
          <p:nvSpPr>
            <p:cNvPr id="80" name="Google Shape;80;p21"/>
            <p:cNvSpPr/>
            <p:nvPr/>
          </p:nvSpPr>
          <p:spPr>
            <a:xfrm>
              <a:off x="995515" y="5314576"/>
              <a:ext cx="219456" cy="219456"/>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 name="Google Shape;81;p21" descr="Checkmark"/>
            <p:cNvPicPr preferRelativeResize="0"/>
            <p:nvPr/>
          </p:nvPicPr>
          <p:blipFill rotWithShape="1">
            <a:blip r:embed="rId3">
              <a:alphaModFix/>
            </a:blip>
            <a:srcRect/>
            <a:stretch/>
          </p:blipFill>
          <p:spPr>
            <a:xfrm>
              <a:off x="1053702" y="5371715"/>
              <a:ext cx="106574" cy="108204"/>
            </a:xfrm>
            <a:prstGeom prst="rect">
              <a:avLst/>
            </a:prstGeom>
            <a:grpFill/>
            <a:ln>
              <a:noFill/>
            </a:ln>
          </p:spPr>
        </p:pic>
      </p:grpSp>
      <p:sp>
        <p:nvSpPr>
          <p:cNvPr id="82" name="Google Shape;82;p21"/>
          <p:cNvSpPr txBox="1"/>
          <p:nvPr/>
        </p:nvSpPr>
        <p:spPr>
          <a:xfrm>
            <a:off x="1861679" y="5480935"/>
            <a:ext cx="9401174" cy="2615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b="1" dirty="0">
                <a:solidFill>
                  <a:srgbClr val="3F3F3F"/>
                </a:solidFill>
              </a:rPr>
              <a:t>Module 6: The art of creative thinking and problem-solving. </a:t>
            </a:r>
          </a:p>
        </p:txBody>
      </p:sp>
      <p:sp>
        <p:nvSpPr>
          <p:cNvPr id="83" name="Google Shape;83;p21"/>
          <p:cNvSpPr txBox="1"/>
          <p:nvPr/>
        </p:nvSpPr>
        <p:spPr>
          <a:xfrm>
            <a:off x="1861679" y="1749377"/>
            <a:ext cx="8740753" cy="2139007"/>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333333"/>
                </a:solidFill>
                <a:effectLst/>
                <a:latin typeface="Raleway" pitchFamily="2" charset="0"/>
              </a:rPr>
              <a:t>A synthesis of a report per partner country (i.e., factual knowledge, approaches employed, priorities, etc).</a:t>
            </a:r>
            <a:endParaRPr lang="en-US" sz="1800" b="0" i="0" u="none" strike="noStrike" dirty="0">
              <a:solidFill>
                <a:srgbClr val="D69067"/>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33333"/>
                </a:solidFill>
                <a:effectLst/>
                <a:latin typeface="Raleway" pitchFamily="2" charset="0"/>
              </a:rPr>
              <a:t>Six digitalized microlearning modules (10-minute duration) </a:t>
            </a:r>
          </a:p>
          <a:p>
            <a:pPr rtl="0" fontAlgn="base">
              <a:spcBef>
                <a:spcPts val="1000"/>
              </a:spcBef>
              <a:spcAft>
                <a:spcPts val="0"/>
              </a:spcAft>
              <a:buFont typeface="Arial" panose="020B0604020202020204" pitchFamily="34" charset="0"/>
              <a:buChar char="•"/>
            </a:pPr>
            <a:r>
              <a:rPr lang="en-US" sz="1800" dirty="0">
                <a:solidFill>
                  <a:srgbClr val="333333"/>
                </a:solidFill>
                <a:latin typeface="Raleway" pitchFamily="2" charset="0"/>
              </a:rPr>
              <a:t>Translation</a:t>
            </a:r>
            <a:r>
              <a:rPr lang="en-US" sz="1800" b="0" i="0" u="none" strike="noStrike" dirty="0">
                <a:solidFill>
                  <a:srgbClr val="D69067"/>
                </a:solidFill>
                <a:effectLst/>
                <a:latin typeface="Noto Sans Symbols"/>
              </a:rPr>
              <a:t> </a:t>
            </a:r>
            <a:r>
              <a:rPr lang="en-US" sz="1800" dirty="0">
                <a:solidFill>
                  <a:srgbClr val="333333"/>
                </a:solidFill>
                <a:latin typeface="Raleway" pitchFamily="2" charset="0"/>
              </a:rPr>
              <a:t>into the national languages of the participating organizations including English (5 languages in total).</a:t>
            </a:r>
          </a:p>
          <a:p>
            <a:pPr rtl="0" fontAlgn="base">
              <a:spcBef>
                <a:spcPts val="1000"/>
              </a:spcBef>
              <a:spcAft>
                <a:spcPts val="0"/>
              </a:spcAft>
              <a:buFont typeface="Arial" panose="020B0604020202020204" pitchFamily="34" charset="0"/>
              <a:buChar char="•"/>
            </a:pPr>
            <a:endParaRPr lang="en-US" sz="1800" b="0" i="0" u="none" strike="noStrike" dirty="0">
              <a:solidFill>
                <a:srgbClr val="D69067"/>
              </a:solidFill>
              <a:effectLst/>
              <a:latin typeface="Noto Sans Symbols"/>
            </a:endParaRP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ontserrat"/>
                <a:ea typeface="Montserrat"/>
                <a:cs typeface="Montserrat"/>
                <a:sym typeface="Montserrat"/>
              </a:rPr>
              <a:t>DEVELOPMENT OF A TRAINING COURSE / RESULTS </a:t>
            </a:r>
          </a:p>
        </p:txBody>
      </p:sp>
      <p:sp>
        <p:nvSpPr>
          <p:cNvPr id="85" name="Google Shape;85;p21"/>
          <p:cNvSpPr txBox="1"/>
          <p:nvPr/>
        </p:nvSpPr>
        <p:spPr>
          <a:xfrm>
            <a:off x="1465953" y="866978"/>
            <a:ext cx="186461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accent2"/>
                </a:solidFill>
                <a:latin typeface="Montserrat SemiBold"/>
                <a:ea typeface="Montserrat SemiBold"/>
                <a:cs typeface="Montserrat SemiBold"/>
                <a:sym typeface="Montserrat SemiBold"/>
              </a:rPr>
              <a:t>WP3</a:t>
            </a:r>
            <a:endParaRPr sz="1200" b="0" i="0" u="none" strike="noStrike" cap="none" dirty="0">
              <a:solidFill>
                <a:schemeClr val="accent2"/>
              </a:solidFill>
              <a:latin typeface="Montserrat SemiBold"/>
              <a:ea typeface="Montserrat SemiBold"/>
              <a:cs typeface="Montserrat SemiBold"/>
              <a:sym typeface="Montserrat SemiBold"/>
            </a:endParaRPr>
          </a:p>
        </p:txBody>
      </p:sp>
      <p:grpSp>
        <p:nvGrpSpPr>
          <p:cNvPr id="2" name="Google Shape;79;p21">
            <a:extLst>
              <a:ext uri="{FF2B5EF4-FFF2-40B4-BE49-F238E27FC236}">
                <a16:creationId xmlns:a16="http://schemas.microsoft.com/office/drawing/2014/main" id="{5679722A-81BB-08A0-C609-2B41210FF41E}"/>
              </a:ext>
            </a:extLst>
          </p:cNvPr>
          <p:cNvGrpSpPr/>
          <p:nvPr/>
        </p:nvGrpSpPr>
        <p:grpSpPr>
          <a:xfrm>
            <a:off x="1531380" y="4425654"/>
            <a:ext cx="219456" cy="219456"/>
            <a:chOff x="995515" y="5314576"/>
            <a:chExt cx="219456" cy="219456"/>
          </a:xfrm>
          <a:solidFill>
            <a:schemeClr val="accent1"/>
          </a:solidFill>
        </p:grpSpPr>
        <p:sp>
          <p:nvSpPr>
            <p:cNvPr id="3" name="Google Shape;80;p21">
              <a:extLst>
                <a:ext uri="{FF2B5EF4-FFF2-40B4-BE49-F238E27FC236}">
                  <a16:creationId xmlns:a16="http://schemas.microsoft.com/office/drawing/2014/main" id="{575A65BD-D888-2A59-B324-B8BD1446FE99}"/>
                </a:ext>
              </a:extLst>
            </p:cNvPr>
            <p:cNvSpPr/>
            <p:nvPr/>
          </p:nvSpPr>
          <p:spPr>
            <a:xfrm>
              <a:off x="995515" y="5314576"/>
              <a:ext cx="219456" cy="219456"/>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Google Shape;81;p21" descr="Checkmark">
              <a:extLst>
                <a:ext uri="{FF2B5EF4-FFF2-40B4-BE49-F238E27FC236}">
                  <a16:creationId xmlns:a16="http://schemas.microsoft.com/office/drawing/2014/main" id="{C9F8505E-163C-8FE5-3808-E1E7F470A58A}"/>
                </a:ext>
              </a:extLst>
            </p:cNvPr>
            <p:cNvPicPr preferRelativeResize="0"/>
            <p:nvPr/>
          </p:nvPicPr>
          <p:blipFill rotWithShape="1">
            <a:blip r:embed="rId3">
              <a:alphaModFix/>
            </a:blip>
            <a:srcRect/>
            <a:stretch/>
          </p:blipFill>
          <p:spPr>
            <a:xfrm>
              <a:off x="1053702" y="5371715"/>
              <a:ext cx="106574" cy="108204"/>
            </a:xfrm>
            <a:prstGeom prst="rect">
              <a:avLst/>
            </a:prstGeom>
            <a:grpFill/>
            <a:ln>
              <a:noFill/>
            </a:ln>
          </p:spPr>
        </p:pic>
      </p:grpSp>
      <p:sp>
        <p:nvSpPr>
          <p:cNvPr id="5" name="Google Shape;82;p21">
            <a:extLst>
              <a:ext uri="{FF2B5EF4-FFF2-40B4-BE49-F238E27FC236}">
                <a16:creationId xmlns:a16="http://schemas.microsoft.com/office/drawing/2014/main" id="{911A20F5-1A8B-EDC3-91D4-72930135342D}"/>
              </a:ext>
            </a:extLst>
          </p:cNvPr>
          <p:cNvSpPr txBox="1"/>
          <p:nvPr/>
        </p:nvSpPr>
        <p:spPr>
          <a:xfrm>
            <a:off x="1861679" y="4412122"/>
            <a:ext cx="9081623" cy="2615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b="1" dirty="0">
                <a:solidFill>
                  <a:srgbClr val="3F3F3F"/>
                </a:solidFill>
              </a:rPr>
              <a:t>Module 3: Teaching entrepreneurship to youth with SEN: what are the challenges &amp; how to overcome these.</a:t>
            </a:r>
          </a:p>
        </p:txBody>
      </p:sp>
      <p:grpSp>
        <p:nvGrpSpPr>
          <p:cNvPr id="6" name="Google Shape;79;p21">
            <a:extLst>
              <a:ext uri="{FF2B5EF4-FFF2-40B4-BE49-F238E27FC236}">
                <a16:creationId xmlns:a16="http://schemas.microsoft.com/office/drawing/2014/main" id="{E30B559F-90CA-6A63-2EC9-401C4FE0DACC}"/>
              </a:ext>
            </a:extLst>
          </p:cNvPr>
          <p:cNvGrpSpPr/>
          <p:nvPr/>
        </p:nvGrpSpPr>
        <p:grpSpPr>
          <a:xfrm>
            <a:off x="1531380" y="4052851"/>
            <a:ext cx="219456" cy="219456"/>
            <a:chOff x="995515" y="5314576"/>
            <a:chExt cx="219456" cy="219456"/>
          </a:xfrm>
          <a:solidFill>
            <a:schemeClr val="accent1"/>
          </a:solidFill>
        </p:grpSpPr>
        <p:sp>
          <p:nvSpPr>
            <p:cNvPr id="7" name="Google Shape;80;p21">
              <a:extLst>
                <a:ext uri="{FF2B5EF4-FFF2-40B4-BE49-F238E27FC236}">
                  <a16:creationId xmlns:a16="http://schemas.microsoft.com/office/drawing/2014/main" id="{EBC5DF04-EF4C-4789-E14E-8B59580B1058}"/>
                </a:ext>
              </a:extLst>
            </p:cNvPr>
            <p:cNvSpPr/>
            <p:nvPr/>
          </p:nvSpPr>
          <p:spPr>
            <a:xfrm>
              <a:off x="995515" y="5314576"/>
              <a:ext cx="219456" cy="219456"/>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 name="Google Shape;81;p21" descr="Checkmark">
              <a:extLst>
                <a:ext uri="{FF2B5EF4-FFF2-40B4-BE49-F238E27FC236}">
                  <a16:creationId xmlns:a16="http://schemas.microsoft.com/office/drawing/2014/main" id="{B74BD1AA-CED9-B233-154D-1B23A5F3A1A9}"/>
                </a:ext>
              </a:extLst>
            </p:cNvPr>
            <p:cNvPicPr preferRelativeResize="0"/>
            <p:nvPr/>
          </p:nvPicPr>
          <p:blipFill rotWithShape="1">
            <a:blip r:embed="rId3">
              <a:alphaModFix/>
            </a:blip>
            <a:srcRect/>
            <a:stretch/>
          </p:blipFill>
          <p:spPr>
            <a:xfrm>
              <a:off x="1053702" y="5371715"/>
              <a:ext cx="106574" cy="108204"/>
            </a:xfrm>
            <a:prstGeom prst="rect">
              <a:avLst/>
            </a:prstGeom>
            <a:grpFill/>
            <a:ln>
              <a:noFill/>
            </a:ln>
          </p:spPr>
        </p:pic>
      </p:grpSp>
      <p:sp>
        <p:nvSpPr>
          <p:cNvPr id="9" name="Google Shape;82;p21">
            <a:extLst>
              <a:ext uri="{FF2B5EF4-FFF2-40B4-BE49-F238E27FC236}">
                <a16:creationId xmlns:a16="http://schemas.microsoft.com/office/drawing/2014/main" id="{00409CB0-5E2B-5EF0-79C7-17501BD95160}"/>
              </a:ext>
            </a:extLst>
          </p:cNvPr>
          <p:cNvSpPr txBox="1"/>
          <p:nvPr/>
        </p:nvSpPr>
        <p:spPr>
          <a:xfrm>
            <a:off x="1861679" y="4039319"/>
            <a:ext cx="8599843" cy="2615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b="1" dirty="0">
                <a:solidFill>
                  <a:srgbClr val="3F3F3F"/>
                </a:solidFill>
              </a:rPr>
              <a:t>Module 2: Smooth Integration of young adults with SEN: in theory and in practice.</a:t>
            </a:r>
          </a:p>
        </p:txBody>
      </p:sp>
      <p:grpSp>
        <p:nvGrpSpPr>
          <p:cNvPr id="10" name="Google Shape;79;p21">
            <a:extLst>
              <a:ext uri="{FF2B5EF4-FFF2-40B4-BE49-F238E27FC236}">
                <a16:creationId xmlns:a16="http://schemas.microsoft.com/office/drawing/2014/main" id="{C1A8047A-8722-7CF6-58A5-557452FA4BFB}"/>
              </a:ext>
            </a:extLst>
          </p:cNvPr>
          <p:cNvGrpSpPr/>
          <p:nvPr/>
        </p:nvGrpSpPr>
        <p:grpSpPr>
          <a:xfrm>
            <a:off x="1531380" y="3697279"/>
            <a:ext cx="219456" cy="219456"/>
            <a:chOff x="995515" y="5314576"/>
            <a:chExt cx="219456" cy="219456"/>
          </a:xfrm>
          <a:solidFill>
            <a:schemeClr val="accent1"/>
          </a:solidFill>
        </p:grpSpPr>
        <p:sp>
          <p:nvSpPr>
            <p:cNvPr id="11" name="Google Shape;80;p21">
              <a:extLst>
                <a:ext uri="{FF2B5EF4-FFF2-40B4-BE49-F238E27FC236}">
                  <a16:creationId xmlns:a16="http://schemas.microsoft.com/office/drawing/2014/main" id="{DFC5CA41-BFDB-0E1A-E242-856E2C90CCBD}"/>
                </a:ext>
              </a:extLst>
            </p:cNvPr>
            <p:cNvSpPr/>
            <p:nvPr/>
          </p:nvSpPr>
          <p:spPr>
            <a:xfrm>
              <a:off x="995515" y="5314576"/>
              <a:ext cx="219456" cy="219456"/>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81;p21" descr="Checkmark">
              <a:extLst>
                <a:ext uri="{FF2B5EF4-FFF2-40B4-BE49-F238E27FC236}">
                  <a16:creationId xmlns:a16="http://schemas.microsoft.com/office/drawing/2014/main" id="{4579E836-C989-F5A4-AC9F-D78F44752A8F}"/>
                </a:ext>
              </a:extLst>
            </p:cNvPr>
            <p:cNvPicPr preferRelativeResize="0"/>
            <p:nvPr/>
          </p:nvPicPr>
          <p:blipFill rotWithShape="1">
            <a:blip r:embed="rId3">
              <a:alphaModFix/>
            </a:blip>
            <a:srcRect/>
            <a:stretch/>
          </p:blipFill>
          <p:spPr>
            <a:xfrm>
              <a:off x="1053702" y="5371715"/>
              <a:ext cx="106574" cy="108204"/>
            </a:xfrm>
            <a:prstGeom prst="rect">
              <a:avLst/>
            </a:prstGeom>
            <a:grpFill/>
            <a:ln>
              <a:noFill/>
            </a:ln>
          </p:spPr>
        </p:pic>
      </p:grpSp>
      <p:sp>
        <p:nvSpPr>
          <p:cNvPr id="13" name="Google Shape;82;p21">
            <a:extLst>
              <a:ext uri="{FF2B5EF4-FFF2-40B4-BE49-F238E27FC236}">
                <a16:creationId xmlns:a16="http://schemas.microsoft.com/office/drawing/2014/main" id="{2B21DC74-6D22-5645-C093-30012DA26D80}"/>
              </a:ext>
            </a:extLst>
          </p:cNvPr>
          <p:cNvSpPr txBox="1"/>
          <p:nvPr/>
        </p:nvSpPr>
        <p:spPr>
          <a:xfrm>
            <a:off x="1861680" y="3683747"/>
            <a:ext cx="8798940" cy="2615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b="1" dirty="0">
                <a:solidFill>
                  <a:srgbClr val="3F3F3F"/>
                </a:solidFill>
              </a:rPr>
              <a:t>Module 1: Inclusion and teaching of entrepreneurship (as a core subject of mainstream education).</a:t>
            </a:r>
          </a:p>
        </p:txBody>
      </p:sp>
    </p:spTree>
    <p:extLst>
      <p:ext uri="{BB962C8B-B14F-4D97-AF65-F5344CB8AC3E}">
        <p14:creationId xmlns:p14="http://schemas.microsoft.com/office/powerpoint/2010/main" val="130287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1421" y="394447"/>
            <a:ext cx="9875520" cy="582706"/>
          </a:xfrm>
        </p:spPr>
        <p:txBody>
          <a:bodyPr>
            <a:normAutofit fontScale="90000"/>
          </a:bodyPr>
          <a:lstStyle/>
          <a:p>
            <a:r>
              <a:rPr lang="en-US" dirty="0"/>
              <a:t>Description of Activities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2256592"/>
              </p:ext>
            </p:extLst>
          </p:nvPr>
        </p:nvGraphicFramePr>
        <p:xfrm>
          <a:off x="676835" y="1151964"/>
          <a:ext cx="10681447" cy="522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965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1421" y="394447"/>
            <a:ext cx="9875520" cy="582706"/>
          </a:xfrm>
        </p:spPr>
        <p:txBody>
          <a:bodyPr>
            <a:normAutofit fontScale="90000"/>
          </a:bodyPr>
          <a:lstStyle/>
          <a:p>
            <a:r>
              <a:rPr lang="en-US" dirty="0"/>
              <a:t>Description of Activities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8888547"/>
              </p:ext>
            </p:extLst>
          </p:nvPr>
        </p:nvGraphicFramePr>
        <p:xfrm>
          <a:off x="676835" y="1151964"/>
          <a:ext cx="10681447" cy="522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60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1421" y="394447"/>
            <a:ext cx="9875520" cy="582706"/>
          </a:xfrm>
        </p:spPr>
        <p:txBody>
          <a:bodyPr>
            <a:normAutofit fontScale="90000"/>
          </a:bodyPr>
          <a:lstStyle/>
          <a:p>
            <a:r>
              <a:rPr lang="en-US" dirty="0"/>
              <a:t>Description of Activities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9183931"/>
              </p:ext>
            </p:extLst>
          </p:nvPr>
        </p:nvGraphicFramePr>
        <p:xfrm>
          <a:off x="676836" y="1151964"/>
          <a:ext cx="10555940" cy="491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78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1"/>
          <p:cNvSpPr txBox="1"/>
          <p:nvPr/>
        </p:nvSpPr>
        <p:spPr>
          <a:xfrm>
            <a:off x="1861679" y="1749377"/>
            <a:ext cx="8740753" cy="4247276"/>
          </a:xfrm>
          <a:prstGeom prst="rect">
            <a:avLst/>
          </a:prstGeom>
          <a:noFill/>
          <a:ln>
            <a:noFill/>
          </a:ln>
        </p:spPr>
        <p:txBody>
          <a:bodyPr spcFirstLastPara="1" wrap="square" lIns="91425" tIns="45700" rIns="91425" bIns="45700" anchor="t" anchorCtr="0">
            <a:spAutoFit/>
          </a:bodyPr>
          <a:lstStyle/>
          <a:p>
            <a:pPr marL="285750" indent="-285750" fontAlgn="base">
              <a:buFont typeface="Arial" panose="020B0604020202020204" pitchFamily="34" charset="0"/>
              <a:buChar char="•"/>
            </a:pPr>
            <a:r>
              <a:rPr lang="en-US" sz="1800" dirty="0">
                <a:solidFill>
                  <a:srgbClr val="333333"/>
                </a:solidFill>
                <a:latin typeface="Raleway" pitchFamily="2" charset="0"/>
              </a:rPr>
              <a:t>Promoting Inclusion and Diversity: Focusing on providing learning opportunities that are accessible and tailored to the needs of young adults with Special Educational Needs (SEN).</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Developing Entrepreneurial Skills: Addressing the European Union's emphasis on the importance of entrepreneurship for job creation and economic growth by fostering a culture of entrepreneurship among young adults with SEN.</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Enhancing Digital Literacy: Integrating modern technology into the learning process by developing and utilizing a Massive Open Online Course (MOOC) platform for the dissemination of the training material.</a:t>
            </a:r>
          </a:p>
          <a:p>
            <a:pPr rtl="0" fontAlgn="base">
              <a:spcBef>
                <a:spcPts val="0"/>
              </a:spcBef>
              <a:spcAft>
                <a:spcPts val="0"/>
              </a:spcAft>
              <a:buFont typeface="Arial" panose="020B0604020202020204" pitchFamily="34" charset="0"/>
              <a:buChar char="•"/>
            </a:pPr>
            <a:endParaRPr lang="en-US" sz="1800" b="0" i="0" u="none" strike="noStrike" dirty="0">
              <a:solidFill>
                <a:srgbClr val="333333"/>
              </a:solidFill>
              <a:effectLst/>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Creating Educational Resources: Developing a comprehensive training course covering aspects of entrepreneurship, culminating in six microlearning modules designed for the specific learning needs of young adults with SEN.</a:t>
            </a: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ontserrat"/>
                <a:ea typeface="Montserrat"/>
                <a:cs typeface="Montserrat"/>
                <a:sym typeface="Montserrat"/>
              </a:rPr>
              <a:t>Project Aims</a:t>
            </a:r>
          </a:p>
        </p:txBody>
      </p:sp>
    </p:spTree>
    <p:extLst>
      <p:ext uri="{BB962C8B-B14F-4D97-AF65-F5344CB8AC3E}">
        <p14:creationId xmlns:p14="http://schemas.microsoft.com/office/powerpoint/2010/main" val="52267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1"/>
          <p:cNvSpPr txBox="1"/>
          <p:nvPr/>
        </p:nvSpPr>
        <p:spPr>
          <a:xfrm>
            <a:off x="1861679" y="1749377"/>
            <a:ext cx="8740753" cy="4524275"/>
          </a:xfrm>
          <a:prstGeom prst="rect">
            <a:avLst/>
          </a:prstGeom>
          <a:noFill/>
          <a:ln>
            <a:noFill/>
          </a:ln>
        </p:spPr>
        <p:txBody>
          <a:bodyPr spcFirstLastPara="1" wrap="square" lIns="91425" tIns="45700" rIns="91425" bIns="45700" anchor="t" anchorCtr="0">
            <a:spAutoFit/>
          </a:bodyPr>
          <a:lstStyle/>
          <a:p>
            <a:pPr marL="285750" indent="-285750" fontAlgn="base">
              <a:buFont typeface="Arial" panose="020B0604020202020204" pitchFamily="34" charset="0"/>
              <a:buChar char="•"/>
            </a:pPr>
            <a:r>
              <a:rPr lang="en-US" sz="1800" dirty="0">
                <a:solidFill>
                  <a:srgbClr val="333333"/>
                </a:solidFill>
                <a:latin typeface="Raleway" pitchFamily="2" charset="0"/>
              </a:rPr>
              <a:t>Empowering Young Adults with SEN: Through the concept of entrepreneurship, the project aims to empower young adults with SEN, equipping them with the skills needed to secure employment and succeed in the job market.</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Building Competence in Adult Trainers: Conducting mobility training to enhance the skills of adult trainers specializing in the SEN sector, improving the quality and relevance of educational opportunities offered to the target group.</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Fostering Social Inclusion: Aiming to improve the social integration of young adults with SEN into the workforce and society.</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Facilitating Knowledge Exchange: Establishing an online 'Sharing Knowledge' hub for stakeholders to share best practices and experiences in teaching and learning with SEN and in youth entrepreneurship.</a:t>
            </a: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ontserrat"/>
                <a:ea typeface="Montserrat"/>
                <a:cs typeface="Montserrat"/>
                <a:sym typeface="Montserrat"/>
              </a:rPr>
              <a:t>Project Aims</a:t>
            </a:r>
          </a:p>
        </p:txBody>
      </p:sp>
    </p:spTree>
    <p:extLst>
      <p:ext uri="{BB962C8B-B14F-4D97-AF65-F5344CB8AC3E}">
        <p14:creationId xmlns:p14="http://schemas.microsoft.com/office/powerpoint/2010/main" val="348187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1"/>
          <p:cNvSpPr txBox="1"/>
          <p:nvPr/>
        </p:nvSpPr>
        <p:spPr>
          <a:xfrm>
            <a:off x="1861679" y="1749377"/>
            <a:ext cx="8740753" cy="3139281"/>
          </a:xfrm>
          <a:prstGeom prst="rect">
            <a:avLst/>
          </a:prstGeom>
          <a:noFill/>
          <a:ln>
            <a:noFill/>
          </a:ln>
        </p:spPr>
        <p:txBody>
          <a:bodyPr spcFirstLastPara="1" wrap="square" lIns="91425" tIns="45700" rIns="91425" bIns="45700" anchor="t" anchorCtr="0">
            <a:spAutoFit/>
          </a:bodyPr>
          <a:lstStyle/>
          <a:p>
            <a:pPr marL="285750" indent="-285750" fontAlgn="base">
              <a:buFont typeface="Arial" panose="020B0604020202020204" pitchFamily="34" charset="0"/>
              <a:buChar char="•"/>
            </a:pPr>
            <a:r>
              <a:rPr lang="en-US" sz="1800" dirty="0">
                <a:solidFill>
                  <a:srgbClr val="333333"/>
                </a:solidFill>
                <a:latin typeface="Raleway" pitchFamily="2" charset="0"/>
              </a:rPr>
              <a:t>Encouraging Active Citizenship and Empowerment: The project seeks to encourage the active participation and empowerment of young people in society.</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Promoting Creative and Experiential Learning: Through the development of the training materials and the MOOC platform, the project aspires to foster creativity and offer experiential learning opportunities.</a:t>
            </a:r>
          </a:p>
          <a:p>
            <a:pPr marL="285750" indent="-285750" fontAlgn="base">
              <a:buFont typeface="Arial" panose="020B0604020202020204" pitchFamily="34" charset="0"/>
              <a:buChar char="•"/>
            </a:pPr>
            <a:endParaRPr lang="en-US" sz="1800" dirty="0">
              <a:solidFill>
                <a:srgbClr val="333333"/>
              </a:solidFill>
              <a:latin typeface="Raleway" pitchFamily="2" charset="0"/>
            </a:endParaRPr>
          </a:p>
          <a:p>
            <a:pPr marL="285750" indent="-285750" fontAlgn="base">
              <a:buFont typeface="Arial" panose="020B0604020202020204" pitchFamily="34" charset="0"/>
              <a:buChar char="•"/>
            </a:pPr>
            <a:r>
              <a:rPr lang="en-US" sz="1800" dirty="0">
                <a:solidFill>
                  <a:srgbClr val="333333"/>
                </a:solidFill>
                <a:latin typeface="Raleway" pitchFamily="2" charset="0"/>
              </a:rPr>
              <a:t>Networking and Relationship Building: Creating opportunities for young entrepreneurs across different geographical areas to connect, share experiences, and establish productive relationships.</a:t>
            </a: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ontserrat"/>
                <a:ea typeface="Montserrat"/>
                <a:cs typeface="Montserrat"/>
                <a:sym typeface="Montserrat"/>
              </a:rPr>
              <a:t>Project Aims</a:t>
            </a:r>
          </a:p>
        </p:txBody>
      </p:sp>
    </p:spTree>
    <p:extLst>
      <p:ext uri="{BB962C8B-B14F-4D97-AF65-F5344CB8AC3E}">
        <p14:creationId xmlns:p14="http://schemas.microsoft.com/office/powerpoint/2010/main" val="300444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4"/>
          <p:cNvSpPr txBox="1"/>
          <p:nvPr/>
        </p:nvSpPr>
        <p:spPr>
          <a:xfrm>
            <a:off x="5870162" y="3851960"/>
            <a:ext cx="5676860" cy="12464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500"/>
              <a:buFont typeface="Arial"/>
              <a:buNone/>
            </a:pPr>
            <a:r>
              <a:rPr lang="en-US" sz="7500" b="1" i="0" u="none" strike="noStrike" cap="none">
                <a:solidFill>
                  <a:srgbClr val="262626"/>
                </a:solidFill>
                <a:latin typeface="Montserrat"/>
                <a:ea typeface="Montserrat"/>
                <a:cs typeface="Montserrat"/>
                <a:sym typeface="Montserrat"/>
              </a:rPr>
              <a:t>Thank You</a:t>
            </a:r>
            <a:endParaRPr sz="7500" b="1" i="0" u="none" strike="noStrike" cap="none">
              <a:solidFill>
                <a:srgbClr val="262626"/>
              </a:solidFill>
              <a:latin typeface="Montserrat"/>
              <a:ea typeface="Montserrat"/>
              <a:cs typeface="Montserrat"/>
              <a:sym typeface="Montserrat"/>
            </a:endParaRPr>
          </a:p>
        </p:txBody>
      </p:sp>
      <p:sp>
        <p:nvSpPr>
          <p:cNvPr id="137" name="Google Shape;137;p24"/>
          <p:cNvSpPr txBox="1"/>
          <p:nvPr/>
        </p:nvSpPr>
        <p:spPr>
          <a:xfrm>
            <a:off x="9917895" y="6115968"/>
            <a:ext cx="202010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rgbClr val="595959"/>
                </a:solidFill>
                <a:latin typeface="Montserrat"/>
                <a:ea typeface="Montserrat"/>
                <a:cs typeface="Montserrat"/>
                <a:sym typeface="Montserrat"/>
              </a:rPr>
              <a:t>Enoros Consulting Ltd</a:t>
            </a:r>
            <a:endParaRPr sz="1200" b="0" i="0" u="none" strike="noStrike" cap="none" dirty="0">
              <a:solidFill>
                <a:srgbClr val="595959"/>
              </a:solidFill>
              <a:latin typeface="Montserrat"/>
              <a:ea typeface="Montserrat"/>
              <a:cs typeface="Montserrat"/>
              <a:sym typeface="Montserrat"/>
            </a:endParaRPr>
          </a:p>
        </p:txBody>
      </p:sp>
      <p:sp>
        <p:nvSpPr>
          <p:cNvPr id="138" name="Google Shape;138;p24"/>
          <p:cNvSpPr txBox="1"/>
          <p:nvPr/>
        </p:nvSpPr>
        <p:spPr>
          <a:xfrm>
            <a:off x="9261988" y="6392967"/>
            <a:ext cx="2592434"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dirty="0">
                <a:solidFill>
                  <a:srgbClr val="595959"/>
                </a:solidFill>
                <a:latin typeface="Montserrat"/>
                <a:ea typeface="Montserrat"/>
                <a:cs typeface="Montserrat"/>
                <a:sym typeface="Montserrat"/>
              </a:rPr>
              <a:t>https://www.enoros.com.cy/</a:t>
            </a:r>
            <a:endParaRPr sz="1200" b="0" i="0" u="none" strike="noStrike" cap="none" dirty="0">
              <a:solidFill>
                <a:srgbClr val="595959"/>
              </a:solidFill>
              <a:latin typeface="Montserrat"/>
              <a:ea typeface="Montserrat"/>
              <a:cs typeface="Montserrat"/>
              <a:sym typeface="Montserrat"/>
            </a:endParaRPr>
          </a:p>
        </p:txBody>
      </p:sp>
      <p:pic>
        <p:nvPicPr>
          <p:cNvPr id="5" name="Picture 4">
            <a:extLst>
              <a:ext uri="{FF2B5EF4-FFF2-40B4-BE49-F238E27FC236}">
                <a16:creationId xmlns:a16="http://schemas.microsoft.com/office/drawing/2014/main" id="{A20B351A-E815-C85C-4244-868D95310F78}"/>
              </a:ext>
            </a:extLst>
          </p:cNvPr>
          <p:cNvPicPr>
            <a:picLocks noChangeAspect="1"/>
          </p:cNvPicPr>
          <p:nvPr/>
        </p:nvPicPr>
        <p:blipFill>
          <a:blip r:embed="rId3"/>
          <a:stretch>
            <a:fillRect/>
          </a:stretch>
        </p:blipFill>
        <p:spPr>
          <a:xfrm>
            <a:off x="9457808" y="188404"/>
            <a:ext cx="2629128" cy="541067"/>
          </a:xfrm>
          <a:prstGeom prst="rect">
            <a:avLst/>
          </a:prstGeom>
        </p:spPr>
      </p:pic>
      <p:pic>
        <p:nvPicPr>
          <p:cNvPr id="6" name="Picture 5">
            <a:extLst>
              <a:ext uri="{FF2B5EF4-FFF2-40B4-BE49-F238E27FC236}">
                <a16:creationId xmlns:a16="http://schemas.microsoft.com/office/drawing/2014/main" id="{3013A0EE-9CEB-229D-F025-4448B66E2DC5}"/>
              </a:ext>
            </a:extLst>
          </p:cNvPr>
          <p:cNvPicPr>
            <a:picLocks noChangeAspect="1"/>
          </p:cNvPicPr>
          <p:nvPr/>
        </p:nvPicPr>
        <p:blipFill>
          <a:blip r:embed="rId4"/>
          <a:stretch>
            <a:fillRect/>
          </a:stretch>
        </p:blipFill>
        <p:spPr>
          <a:xfrm>
            <a:off x="6613383" y="188035"/>
            <a:ext cx="2844425" cy="411071"/>
          </a:xfrm>
          <a:prstGeom prst="rect">
            <a:avLst/>
          </a:prstGeom>
        </p:spPr>
      </p:pic>
      <p:pic>
        <p:nvPicPr>
          <p:cNvPr id="2" name="Picture 1">
            <a:extLst>
              <a:ext uri="{FF2B5EF4-FFF2-40B4-BE49-F238E27FC236}">
                <a16:creationId xmlns:a16="http://schemas.microsoft.com/office/drawing/2014/main" id="{EE4A2109-AC5C-77FE-19CC-6120FCB09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595" y="1893618"/>
            <a:ext cx="2355623" cy="21009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9"/>
          <p:cNvSpPr txBox="1"/>
          <p:nvPr/>
        </p:nvSpPr>
        <p:spPr>
          <a:xfrm>
            <a:off x="6422448" y="1833125"/>
            <a:ext cx="4733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err="1">
                <a:solidFill>
                  <a:srgbClr val="262626"/>
                </a:solidFill>
              </a:rPr>
              <a:t>PowerUP</a:t>
            </a:r>
            <a:r>
              <a:rPr lang="en-US" sz="4000" b="1" dirty="0">
                <a:solidFill>
                  <a:srgbClr val="262626"/>
                </a:solidFill>
              </a:rPr>
              <a:t>! </a:t>
            </a:r>
            <a:endParaRPr sz="1400" i="0" u="none" strike="noStrike" cap="none" dirty="0">
              <a:solidFill>
                <a:srgbClr val="000000"/>
              </a:solidFill>
            </a:endParaRPr>
          </a:p>
        </p:txBody>
      </p:sp>
      <p:sp>
        <p:nvSpPr>
          <p:cNvPr id="48" name="Google Shape;48;p19"/>
          <p:cNvSpPr txBox="1"/>
          <p:nvPr/>
        </p:nvSpPr>
        <p:spPr>
          <a:xfrm>
            <a:off x="6422444" y="2555660"/>
            <a:ext cx="4949100" cy="18266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i="0" u="none" strike="noStrike" cap="none" dirty="0">
                <a:solidFill>
                  <a:schemeClr val="dk1"/>
                </a:solidFill>
              </a:rPr>
              <a:t>The “Power Up!” project, (project no. 2023-1-BG01-KA220-ADU-000156540) funded by the European Union under the Erasmus+ framework, is a collaborative effort aimed at enhancing the digital and entrepreneurial skills of young adults with special educational needs (SEN) across the partner countries, Bulgaria, Italy, Cyprus, Austria and Greece. </a:t>
            </a:r>
          </a:p>
        </p:txBody>
      </p:sp>
      <p:sp>
        <p:nvSpPr>
          <p:cNvPr id="49" name="Google Shape;49;p19"/>
          <p:cNvSpPr/>
          <p:nvPr/>
        </p:nvSpPr>
        <p:spPr>
          <a:xfrm>
            <a:off x="6504406" y="1589782"/>
            <a:ext cx="1054073" cy="228829"/>
          </a:xfrm>
          <a:prstGeom prst="roundRect">
            <a:avLst>
              <a:gd name="adj" fmla="val 50000"/>
            </a:avLst>
          </a:prstGeom>
          <a:solidFill>
            <a:schemeClr val="bg2">
              <a:lumMod val="60000"/>
              <a:lumOff val="40000"/>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dirty="0">
                <a:solidFill>
                  <a:schemeClr val="accent2"/>
                </a:solidFill>
                <a:latin typeface="Montserrat SemiBold"/>
                <a:ea typeface="Montserrat SemiBold"/>
                <a:cs typeface="Montserrat SemiBold"/>
                <a:sym typeface="Montserrat SemiBold"/>
              </a:rPr>
              <a:t>Overview</a:t>
            </a:r>
            <a:endParaRPr sz="1400" b="0" i="0" u="none" strike="noStrike" cap="none" dirty="0">
              <a:solidFill>
                <a:schemeClr val="accent2"/>
              </a:solidFill>
              <a:latin typeface="Arial"/>
              <a:ea typeface="Arial"/>
              <a:cs typeface="Arial"/>
              <a:sym typeface="Arial"/>
            </a:endParaRPr>
          </a:p>
        </p:txBody>
      </p:sp>
      <p:pic>
        <p:nvPicPr>
          <p:cNvPr id="50" name="Google Shape;50;p19"/>
          <p:cNvPicPr preferRelativeResize="0"/>
          <p:nvPr/>
        </p:nvPicPr>
        <p:blipFill>
          <a:blip r:embed="rId3"/>
          <a:srcRect l="6007" r="6007"/>
          <a:stretch/>
        </p:blipFill>
        <p:spPr>
          <a:xfrm>
            <a:off x="1320801" y="1280884"/>
            <a:ext cx="4238171" cy="4296229"/>
          </a:xfrm>
          <a:custGeom>
            <a:avLst/>
            <a:gdLst/>
            <a:ahLst/>
            <a:cxnLst/>
            <a:rect l="l" t="t" r="r" b="b"/>
            <a:pathLst>
              <a:path w="4238171" h="4296229" extrusionOk="0">
                <a:moveTo>
                  <a:pt x="197244" y="0"/>
                </a:moveTo>
                <a:lnTo>
                  <a:pt x="4040927" y="0"/>
                </a:lnTo>
                <a:cubicBezTo>
                  <a:pt x="4149862" y="0"/>
                  <a:pt x="4238171" y="88309"/>
                  <a:pt x="4238171" y="197244"/>
                </a:cubicBezTo>
                <a:lnTo>
                  <a:pt x="4238171" y="4098985"/>
                </a:lnTo>
                <a:cubicBezTo>
                  <a:pt x="4238171" y="4207920"/>
                  <a:pt x="4149862" y="4296229"/>
                  <a:pt x="4040927" y="4296229"/>
                </a:cubicBezTo>
                <a:lnTo>
                  <a:pt x="197244" y="4296229"/>
                </a:lnTo>
                <a:cubicBezTo>
                  <a:pt x="88309" y="4296229"/>
                  <a:pt x="0" y="4207920"/>
                  <a:pt x="0" y="4098985"/>
                </a:cubicBezTo>
                <a:lnTo>
                  <a:pt x="0" y="197244"/>
                </a:lnTo>
                <a:cubicBezTo>
                  <a:pt x="0" y="88309"/>
                  <a:pt x="88309" y="0"/>
                  <a:pt x="197244" y="0"/>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p20"/>
          <p:cNvSpPr txBox="1"/>
          <p:nvPr/>
        </p:nvSpPr>
        <p:spPr>
          <a:xfrm>
            <a:off x="999941" y="1408260"/>
            <a:ext cx="543035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1" dirty="0">
                <a:solidFill>
                  <a:srgbClr val="262626"/>
                </a:solidFill>
              </a:rPr>
              <a:t>Project Target Groups</a:t>
            </a:r>
          </a:p>
        </p:txBody>
      </p:sp>
      <p:sp>
        <p:nvSpPr>
          <p:cNvPr id="57" name="Google Shape;57;p20"/>
          <p:cNvSpPr txBox="1"/>
          <p:nvPr/>
        </p:nvSpPr>
        <p:spPr>
          <a:xfrm>
            <a:off x="1031600" y="2398880"/>
            <a:ext cx="4626600" cy="1826614"/>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dirty="0">
                <a:solidFill>
                  <a:schemeClr val="dk1"/>
                </a:solidFill>
              </a:rPr>
              <a:t>Young adults with special educational needs (SEN), SEN experts and professionals (i.e. SEN educators, clinical and educational psychologists, experts in social and educational entrepreneurship). Employers, representatives of employment agencies, Unions/Associations in the job sector, teachers in secondary education, policy makers</a:t>
            </a:r>
          </a:p>
        </p:txBody>
      </p:sp>
      <p:sp>
        <p:nvSpPr>
          <p:cNvPr id="3" name="Google Shape;49;p19">
            <a:extLst>
              <a:ext uri="{FF2B5EF4-FFF2-40B4-BE49-F238E27FC236}">
                <a16:creationId xmlns:a16="http://schemas.microsoft.com/office/drawing/2014/main" id="{BB4AC687-84CC-099C-D883-7120035AB515}"/>
              </a:ext>
            </a:extLst>
          </p:cNvPr>
          <p:cNvSpPr/>
          <p:nvPr/>
        </p:nvSpPr>
        <p:spPr>
          <a:xfrm>
            <a:off x="1097714" y="1127072"/>
            <a:ext cx="1054073" cy="228829"/>
          </a:xfrm>
          <a:prstGeom prst="roundRect">
            <a:avLst>
              <a:gd name="adj" fmla="val 50000"/>
            </a:avLst>
          </a:prstGeom>
          <a:solidFill>
            <a:schemeClr val="bg2">
              <a:lumMod val="60000"/>
              <a:lumOff val="40000"/>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dirty="0">
                <a:solidFill>
                  <a:schemeClr val="accent2"/>
                </a:solidFill>
                <a:latin typeface="Montserrat SemiBold"/>
                <a:ea typeface="Montserrat SemiBold"/>
                <a:cs typeface="Montserrat SemiBold"/>
                <a:sym typeface="Montserrat SemiBold"/>
              </a:rPr>
              <a:t>Target Groups</a:t>
            </a:r>
            <a:endParaRPr sz="1400" b="0" i="0" u="none" strike="noStrike" cap="none" dirty="0">
              <a:solidFill>
                <a:schemeClr val="accen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1"/>
          <p:cNvSpPr txBox="1"/>
          <p:nvPr/>
        </p:nvSpPr>
        <p:spPr>
          <a:xfrm>
            <a:off x="1861679" y="1749377"/>
            <a:ext cx="8740753" cy="3416279"/>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333333"/>
                </a:solidFill>
                <a:effectLst/>
                <a:latin typeface="+mj-lt"/>
              </a:rPr>
              <a:t>Dissemination is a crucial component of our project, serving as the bridge that connects the results and achievements of our work with a broader audience. Its primary role is to ensure that the knowledge, innovations, and solutions developed within the project are shared effectively, not just within our immediate circle but also across wider communities who can benefit from our research and findings. </a:t>
            </a:r>
          </a:p>
          <a:p>
            <a:pPr rtl="0" fontAlgn="base">
              <a:spcBef>
                <a:spcPts val="0"/>
              </a:spcBef>
              <a:spcAft>
                <a:spcPts val="0"/>
              </a:spcAft>
              <a:buFont typeface="Arial" panose="020B0604020202020204" pitchFamily="34" charset="0"/>
              <a:buChar char="•"/>
            </a:pPr>
            <a:endParaRPr lang="en-US" sz="1800" dirty="0">
              <a:solidFill>
                <a:srgbClr val="333333"/>
              </a:solidFill>
              <a:latin typeface="+mj-lt"/>
            </a:endParaRPr>
          </a:p>
          <a:p>
            <a:pPr rtl="0" fontAlgn="base">
              <a:spcBef>
                <a:spcPts val="0"/>
              </a:spcBef>
              <a:spcAft>
                <a:spcPts val="0"/>
              </a:spcAft>
              <a:buFont typeface="Arial" panose="020B0604020202020204" pitchFamily="34" charset="0"/>
              <a:buChar char="•"/>
            </a:pPr>
            <a:r>
              <a:rPr lang="en-US" sz="1800" b="0" i="0" u="none" strike="noStrike" dirty="0">
                <a:solidFill>
                  <a:srgbClr val="333333"/>
                </a:solidFill>
                <a:effectLst/>
                <a:latin typeface="+mj-lt"/>
              </a:rPr>
              <a:t>Effective dissemination amplifies the impact of our project by promoting awareness, understanding, and engagement among stakeholders and the general public. This process involves a strategic mix of communication methods tailored to the needs and preferences of different audiences, ensuring that the message is not only delivered but also resonates and drives action.</a:t>
            </a:r>
            <a:br>
              <a:rPr lang="en-US" sz="1800" b="0" i="0" u="none" strike="noStrike" dirty="0">
                <a:solidFill>
                  <a:srgbClr val="333333"/>
                </a:solidFill>
                <a:effectLst/>
                <a:latin typeface="+mj-lt"/>
              </a:rPr>
            </a:br>
            <a:endParaRPr lang="en-US" sz="1800" b="0" i="0" u="none" strike="noStrike" dirty="0">
              <a:solidFill>
                <a:srgbClr val="333333"/>
              </a:solidFill>
              <a:effectLst/>
              <a:latin typeface="+mj-lt"/>
            </a:endParaRP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j-lt"/>
                <a:ea typeface="Montserrat"/>
                <a:cs typeface="Montserrat"/>
                <a:sym typeface="Montserrat"/>
              </a:rPr>
              <a:t>Dissemination</a:t>
            </a:r>
          </a:p>
        </p:txBody>
      </p:sp>
      <p:sp>
        <p:nvSpPr>
          <p:cNvPr id="85" name="Google Shape;85;p21"/>
          <p:cNvSpPr txBox="1"/>
          <p:nvPr/>
        </p:nvSpPr>
        <p:spPr>
          <a:xfrm>
            <a:off x="1465953" y="866978"/>
            <a:ext cx="186461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accent2"/>
                </a:solidFill>
                <a:latin typeface="Montserrat SemiBold"/>
                <a:ea typeface="Montserrat SemiBold"/>
                <a:cs typeface="Montserrat SemiBold"/>
                <a:sym typeface="Montserrat SemiBold"/>
              </a:rPr>
              <a:t>WP2</a:t>
            </a:r>
            <a:endParaRPr sz="1200" b="0" i="0" u="none" strike="noStrike" cap="none" dirty="0">
              <a:solidFill>
                <a:schemeClr val="accent2"/>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71866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1"/>
          <p:cNvSpPr txBox="1"/>
          <p:nvPr/>
        </p:nvSpPr>
        <p:spPr>
          <a:xfrm>
            <a:off x="1861679" y="1749377"/>
            <a:ext cx="8740753" cy="3416279"/>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pPr>
            <a:r>
              <a:rPr lang="en-US" sz="1800" b="1" i="0" u="none" strike="noStrike" dirty="0">
                <a:solidFill>
                  <a:srgbClr val="333333"/>
                </a:solidFill>
                <a:effectLst/>
                <a:latin typeface="+mj-lt"/>
              </a:rPr>
              <a:t>Aims</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To effectively communicate the project's outcomes and benefits to a wide audience</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To increase the visibility and impact of the project across relevant sectors</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To foster engagement and collaboration among stakeholders</a:t>
            </a:r>
          </a:p>
          <a:p>
            <a:pPr rtl="0" fontAlgn="base">
              <a:spcBef>
                <a:spcPts val="0"/>
              </a:spcBef>
              <a:spcAft>
                <a:spcPts val="0"/>
              </a:spcAft>
              <a:buFont typeface="Arial" panose="020B0604020202020204" pitchFamily="34" charset="0"/>
              <a:buChar char="•"/>
            </a:pPr>
            <a:endParaRPr lang="en-US" sz="1800" dirty="0">
              <a:solidFill>
                <a:srgbClr val="333333"/>
              </a:solidFill>
              <a:latin typeface="+mj-lt"/>
            </a:endParaRPr>
          </a:p>
          <a:p>
            <a:pPr rtl="0" fontAlgn="base">
              <a:spcBef>
                <a:spcPts val="0"/>
              </a:spcBef>
              <a:spcAft>
                <a:spcPts val="0"/>
              </a:spcAft>
            </a:pPr>
            <a:r>
              <a:rPr lang="en-US" sz="1800" b="1" dirty="0">
                <a:solidFill>
                  <a:srgbClr val="333333"/>
                </a:solidFill>
                <a:latin typeface="+mj-lt"/>
              </a:rPr>
              <a:t>Objectives</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To develop a comprehensive dissemination strategy tailored to diverse audiences including academia, industry, potential users, and the general public</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To utilize multiple channels and tools for disseminating information to maximize reach and impact</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To measure and evaluate the effectiveness of dissemination activities</a:t>
            </a: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j-lt"/>
                <a:ea typeface="Montserrat"/>
                <a:cs typeface="Montserrat"/>
                <a:sym typeface="Montserrat"/>
              </a:rPr>
              <a:t>Dissemination</a:t>
            </a:r>
          </a:p>
        </p:txBody>
      </p:sp>
      <p:sp>
        <p:nvSpPr>
          <p:cNvPr id="85" name="Google Shape;85;p21"/>
          <p:cNvSpPr txBox="1"/>
          <p:nvPr/>
        </p:nvSpPr>
        <p:spPr>
          <a:xfrm>
            <a:off x="1465953" y="866978"/>
            <a:ext cx="186461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accent2"/>
                </a:solidFill>
                <a:latin typeface="Montserrat SemiBold"/>
                <a:ea typeface="Montserrat SemiBold"/>
                <a:cs typeface="Montserrat SemiBold"/>
                <a:sym typeface="Montserrat SemiBold"/>
              </a:rPr>
              <a:t>WP2</a:t>
            </a:r>
            <a:endParaRPr sz="1200" b="0" i="0" u="none" strike="noStrike" cap="none" dirty="0">
              <a:solidFill>
                <a:schemeClr val="accent2"/>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405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1"/>
          <p:cNvSpPr/>
          <p:nvPr/>
        </p:nvSpPr>
        <p:spPr>
          <a:xfrm>
            <a:off x="1041006" y="491613"/>
            <a:ext cx="10374246" cy="5660157"/>
          </a:xfrm>
          <a:prstGeom prst="roundRect">
            <a:avLst>
              <a:gd name="adj" fmla="val 2146"/>
            </a:avLst>
          </a:prstGeom>
          <a:solidFill>
            <a:schemeClr val="lt1"/>
          </a:solidFill>
          <a:ln>
            <a:noFill/>
          </a:ln>
          <a:effectLst>
            <a:outerShdw blurRad="660400" dist="317500" dir="6300000" sx="96000" sy="96000" algn="tr" rotWithShape="0">
              <a:schemeClr val="dk1">
                <a:alpha val="1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1"/>
          <p:cNvSpPr txBox="1"/>
          <p:nvPr/>
        </p:nvSpPr>
        <p:spPr>
          <a:xfrm>
            <a:off x="1861679" y="1749377"/>
            <a:ext cx="8740753" cy="5078273"/>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pPr>
            <a:r>
              <a:rPr lang="en-US" sz="1800" b="1" i="0" u="none" strike="noStrike" dirty="0">
                <a:solidFill>
                  <a:srgbClr val="333333"/>
                </a:solidFill>
                <a:effectLst/>
                <a:latin typeface="+mj-lt"/>
              </a:rPr>
              <a:t>Activities</a:t>
            </a:r>
          </a:p>
          <a:p>
            <a:pPr marL="285750" indent="-285750" rtl="0" fontAlgn="base">
              <a:spcBef>
                <a:spcPts val="0"/>
              </a:spcBef>
              <a:spcAft>
                <a:spcPts val="0"/>
              </a:spcAft>
              <a:buFont typeface="Arial" panose="020B0604020202020204" pitchFamily="34" charset="0"/>
              <a:buChar char="•"/>
            </a:pPr>
            <a:r>
              <a:rPr lang="en-US" sz="1800" dirty="0">
                <a:solidFill>
                  <a:srgbClr val="333333"/>
                </a:solidFill>
                <a:latin typeface="+mj-lt"/>
              </a:rPr>
              <a:t>Project logo and branding templates </a:t>
            </a:r>
          </a:p>
          <a:p>
            <a:pPr marL="285750" indent="-285750" fontAlgn="base">
              <a:buFont typeface="Arial" panose="020B0604020202020204" pitchFamily="34" charset="0"/>
              <a:buChar char="•"/>
            </a:pPr>
            <a:r>
              <a:rPr lang="en-GB" sz="1800" dirty="0">
                <a:solidFill>
                  <a:srgbClr val="333333"/>
                </a:solidFill>
                <a:latin typeface="+mj-lt"/>
              </a:rPr>
              <a:t>Social media pages</a:t>
            </a:r>
          </a:p>
          <a:p>
            <a:pPr lvl="3" fontAlgn="base"/>
            <a:r>
              <a:rPr lang="en-GB" sz="1800" dirty="0">
                <a:solidFill>
                  <a:srgbClr val="333333"/>
                </a:solidFill>
                <a:latin typeface="+mj-lt"/>
              </a:rPr>
              <a:t>	Facebook - @PowerUp Project </a:t>
            </a:r>
          </a:p>
          <a:p>
            <a:pPr lvl="3" fontAlgn="base"/>
            <a:r>
              <a:rPr lang="en-GB" sz="1800" dirty="0">
                <a:solidFill>
                  <a:srgbClr val="333333"/>
                </a:solidFill>
                <a:latin typeface="+mj-lt"/>
              </a:rPr>
              <a:t>	Instagram – @senpowerupproject</a:t>
            </a:r>
          </a:p>
          <a:p>
            <a:pPr lvl="3" fontAlgn="base"/>
            <a:r>
              <a:rPr lang="en-GB" sz="1800" dirty="0">
                <a:solidFill>
                  <a:srgbClr val="333333"/>
                </a:solidFill>
                <a:latin typeface="+mj-lt"/>
              </a:rPr>
              <a:t>	Youtube - @PowerUpProject24</a:t>
            </a:r>
          </a:p>
          <a:p>
            <a:pPr marL="285750" indent="-285750" fontAlgn="base">
              <a:buFont typeface="Arial" panose="020B0604020202020204" pitchFamily="34" charset="0"/>
              <a:buChar char="•"/>
            </a:pPr>
            <a:r>
              <a:rPr lang="en-GB" sz="1800" dirty="0">
                <a:solidFill>
                  <a:srgbClr val="333333"/>
                </a:solidFill>
                <a:latin typeface="+mj-lt"/>
              </a:rPr>
              <a:t>Project website – under construction</a:t>
            </a:r>
          </a:p>
          <a:p>
            <a:pPr marL="285750" indent="-285750" fontAlgn="base">
              <a:buFont typeface="Arial" panose="020B0604020202020204" pitchFamily="34" charset="0"/>
              <a:buChar char="•"/>
            </a:pPr>
            <a:r>
              <a:rPr lang="en-GB" sz="1800" dirty="0">
                <a:solidFill>
                  <a:srgbClr val="333333"/>
                </a:solidFill>
                <a:latin typeface="+mj-lt"/>
              </a:rPr>
              <a:t>Newsletters (every 6 months)</a:t>
            </a:r>
          </a:p>
          <a:p>
            <a:pPr marL="285750" indent="-285750" fontAlgn="base">
              <a:buFont typeface="Arial" panose="020B0604020202020204" pitchFamily="34" charset="0"/>
              <a:buChar char="•"/>
            </a:pPr>
            <a:r>
              <a:rPr lang="en-GB" sz="1800" dirty="0">
                <a:solidFill>
                  <a:srgbClr val="333333"/>
                </a:solidFill>
                <a:latin typeface="+mj-lt"/>
              </a:rPr>
              <a:t>Press releases (4)</a:t>
            </a:r>
          </a:p>
          <a:p>
            <a:pPr marL="285750" indent="-285750" fontAlgn="base">
              <a:buFont typeface="Arial" panose="020B0604020202020204" pitchFamily="34" charset="0"/>
              <a:buChar char="•"/>
            </a:pPr>
            <a:r>
              <a:rPr lang="en-GB" sz="1800" dirty="0">
                <a:solidFill>
                  <a:srgbClr val="333333"/>
                </a:solidFill>
                <a:latin typeface="+mj-lt"/>
              </a:rPr>
              <a:t>Promo video </a:t>
            </a:r>
          </a:p>
          <a:p>
            <a:pPr marL="285750" indent="-285750" fontAlgn="base">
              <a:buFont typeface="Arial" panose="020B0604020202020204" pitchFamily="34" charset="0"/>
              <a:buChar char="•"/>
            </a:pPr>
            <a:r>
              <a:rPr lang="en-GB" sz="1800" dirty="0">
                <a:solidFill>
                  <a:srgbClr val="333333"/>
                </a:solidFill>
                <a:latin typeface="+mj-lt"/>
              </a:rPr>
              <a:t>Project Mailing list </a:t>
            </a:r>
          </a:p>
          <a:p>
            <a:pPr marL="285750" indent="-285750" fontAlgn="base">
              <a:buFont typeface="Arial" panose="020B0604020202020204" pitchFamily="34" charset="0"/>
              <a:buChar char="•"/>
            </a:pPr>
            <a:r>
              <a:rPr lang="en-US" sz="1800" dirty="0">
                <a:solidFill>
                  <a:srgbClr val="333333"/>
                </a:solidFill>
                <a:latin typeface="+mj-lt"/>
              </a:rPr>
              <a:t>Exploitation strategy and action plan</a:t>
            </a:r>
          </a:p>
          <a:p>
            <a:pPr marL="285750" indent="-285750" fontAlgn="base">
              <a:buFont typeface="Arial" panose="020B0604020202020204" pitchFamily="34" charset="0"/>
              <a:buChar char="•"/>
            </a:pPr>
            <a:r>
              <a:rPr lang="en-GB" sz="1800" dirty="0">
                <a:solidFill>
                  <a:srgbClr val="333333"/>
                </a:solidFill>
                <a:latin typeface="+mj-lt"/>
              </a:rPr>
              <a:t>Info Days in each partner country</a:t>
            </a:r>
          </a:p>
          <a:p>
            <a:pPr marL="285750" indent="-285750" fontAlgn="base">
              <a:buFont typeface="Arial" panose="020B0604020202020204" pitchFamily="34" charset="0"/>
              <a:buChar char="•"/>
            </a:pPr>
            <a:r>
              <a:rPr lang="en-GB" sz="1800" dirty="0">
                <a:solidFill>
                  <a:srgbClr val="333333"/>
                </a:solidFill>
                <a:latin typeface="+mj-lt"/>
              </a:rPr>
              <a:t>Multiplier event</a:t>
            </a:r>
          </a:p>
          <a:p>
            <a:pPr marL="285750" indent="-285750" fontAlgn="base">
              <a:buFont typeface="Arial" panose="020B0604020202020204" pitchFamily="34" charset="0"/>
              <a:buChar char="•"/>
            </a:pPr>
            <a:endParaRPr lang="en-GB" sz="1800" dirty="0">
              <a:solidFill>
                <a:srgbClr val="333333"/>
              </a:solidFill>
              <a:latin typeface="+mj-lt"/>
            </a:endParaRPr>
          </a:p>
          <a:p>
            <a:pPr marL="285750" indent="-285750" fontAlgn="base">
              <a:buFont typeface="Arial" panose="020B0604020202020204" pitchFamily="34" charset="0"/>
              <a:buChar char="•"/>
            </a:pPr>
            <a:endParaRPr lang="en-GB" sz="1800" dirty="0">
              <a:solidFill>
                <a:srgbClr val="333333"/>
              </a:solidFill>
              <a:latin typeface="+mj-lt"/>
            </a:endParaRPr>
          </a:p>
          <a:p>
            <a:pPr marL="285750" indent="-285750" fontAlgn="base">
              <a:buFont typeface="Arial" panose="020B0604020202020204" pitchFamily="34" charset="0"/>
              <a:buChar char="•"/>
            </a:pPr>
            <a:endParaRPr lang="en-GB" sz="1800" dirty="0">
              <a:solidFill>
                <a:srgbClr val="333333"/>
              </a:solidFill>
              <a:latin typeface="+mj-lt"/>
            </a:endParaRPr>
          </a:p>
          <a:p>
            <a:pPr marL="285750" indent="-285750" rtl="0" fontAlgn="base">
              <a:spcBef>
                <a:spcPts val="0"/>
              </a:spcBef>
              <a:spcAft>
                <a:spcPts val="0"/>
              </a:spcAft>
              <a:buFont typeface="Arial" panose="020B0604020202020204" pitchFamily="34" charset="0"/>
              <a:buChar char="•"/>
            </a:pPr>
            <a:endParaRPr lang="en-US" sz="1800" dirty="0">
              <a:solidFill>
                <a:srgbClr val="333333"/>
              </a:solidFill>
              <a:latin typeface="+mj-lt"/>
            </a:endParaRPr>
          </a:p>
        </p:txBody>
      </p:sp>
      <p:sp>
        <p:nvSpPr>
          <p:cNvPr id="84" name="Google Shape;84;p21"/>
          <p:cNvSpPr txBox="1"/>
          <p:nvPr/>
        </p:nvSpPr>
        <p:spPr>
          <a:xfrm>
            <a:off x="1465953" y="1286112"/>
            <a:ext cx="113159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262626"/>
                </a:solidFill>
                <a:latin typeface="+mj-lt"/>
                <a:ea typeface="Montserrat"/>
                <a:cs typeface="Montserrat"/>
                <a:sym typeface="Montserrat"/>
              </a:rPr>
              <a:t>Dissemination</a:t>
            </a:r>
          </a:p>
        </p:txBody>
      </p:sp>
      <p:sp>
        <p:nvSpPr>
          <p:cNvPr id="85" name="Google Shape;85;p21"/>
          <p:cNvSpPr txBox="1"/>
          <p:nvPr/>
        </p:nvSpPr>
        <p:spPr>
          <a:xfrm>
            <a:off x="1465953" y="866978"/>
            <a:ext cx="186461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accent2"/>
                </a:solidFill>
                <a:latin typeface="Montserrat SemiBold"/>
                <a:ea typeface="Montserrat SemiBold"/>
                <a:cs typeface="Montserrat SemiBold"/>
                <a:sym typeface="Montserrat SemiBold"/>
              </a:rPr>
              <a:t>WP2</a:t>
            </a:r>
            <a:endParaRPr sz="1200" b="0" i="0" u="none" strike="noStrike" cap="none" dirty="0">
              <a:solidFill>
                <a:schemeClr val="accent2"/>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2457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p20"/>
          <p:cNvSpPr txBox="1"/>
          <p:nvPr/>
        </p:nvSpPr>
        <p:spPr>
          <a:xfrm>
            <a:off x="999941" y="1408260"/>
            <a:ext cx="543035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1" dirty="0">
                <a:solidFill>
                  <a:srgbClr val="262626"/>
                </a:solidFill>
              </a:rPr>
              <a:t>WP3: DEVELOPMENT OF A TRAINING COURSE /OBJECTIVE</a:t>
            </a:r>
          </a:p>
        </p:txBody>
      </p:sp>
      <p:sp>
        <p:nvSpPr>
          <p:cNvPr id="57" name="Google Shape;57;p20"/>
          <p:cNvSpPr txBox="1"/>
          <p:nvPr/>
        </p:nvSpPr>
        <p:spPr>
          <a:xfrm>
            <a:off x="1031600" y="2398880"/>
            <a:ext cx="4626600" cy="1331093"/>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dirty="0">
                <a:solidFill>
                  <a:schemeClr val="dk1"/>
                </a:solidFill>
              </a:rPr>
              <a:t>WP3 aims to develop a comprehensive digitalized training course comprised of 6 microlearning modules and other essential and interactive resources with the main theme being entrepreneurial skills development in young adults with SEN. </a:t>
            </a:r>
          </a:p>
        </p:txBody>
      </p:sp>
      <p:sp>
        <p:nvSpPr>
          <p:cNvPr id="3" name="Google Shape;49;p19">
            <a:extLst>
              <a:ext uri="{FF2B5EF4-FFF2-40B4-BE49-F238E27FC236}">
                <a16:creationId xmlns:a16="http://schemas.microsoft.com/office/drawing/2014/main" id="{BB4AC687-84CC-099C-D883-7120035AB515}"/>
              </a:ext>
            </a:extLst>
          </p:cNvPr>
          <p:cNvSpPr/>
          <p:nvPr/>
        </p:nvSpPr>
        <p:spPr>
          <a:xfrm>
            <a:off x="1097714" y="1127072"/>
            <a:ext cx="1054073" cy="228829"/>
          </a:xfrm>
          <a:prstGeom prst="roundRect">
            <a:avLst>
              <a:gd name="adj" fmla="val 50000"/>
            </a:avLst>
          </a:prstGeom>
          <a:solidFill>
            <a:schemeClr val="bg2">
              <a:lumMod val="60000"/>
              <a:lumOff val="40000"/>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dirty="0">
                <a:solidFill>
                  <a:schemeClr val="accent2"/>
                </a:solidFill>
                <a:latin typeface="Montserrat SemiBold"/>
                <a:ea typeface="Montserrat SemiBold"/>
                <a:cs typeface="Montserrat SemiBold"/>
                <a:sym typeface="Montserrat SemiBold"/>
              </a:rPr>
              <a:t>WP3</a:t>
            </a:r>
            <a:endParaRPr sz="1400" b="0" i="0" u="none" strike="noStrike" cap="none" dirty="0">
              <a:solidFill>
                <a:schemeClr val="accent2"/>
              </a:solidFill>
              <a:latin typeface="Arial"/>
              <a:ea typeface="Arial"/>
              <a:cs typeface="Arial"/>
              <a:sym typeface="Arial"/>
            </a:endParaRPr>
          </a:p>
        </p:txBody>
      </p:sp>
    </p:spTree>
    <p:extLst>
      <p:ext uri="{BB962C8B-B14F-4D97-AF65-F5344CB8AC3E}">
        <p14:creationId xmlns:p14="http://schemas.microsoft.com/office/powerpoint/2010/main" val="186161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1421" y="394447"/>
            <a:ext cx="9875520" cy="582706"/>
          </a:xfrm>
        </p:spPr>
        <p:txBody>
          <a:bodyPr>
            <a:normAutofit fontScale="90000"/>
          </a:bodyPr>
          <a:lstStyle/>
          <a:p>
            <a:r>
              <a:rPr lang="en-US" dirty="0"/>
              <a:t>Description of Activities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302978"/>
              </p:ext>
            </p:extLst>
          </p:nvPr>
        </p:nvGraphicFramePr>
        <p:xfrm>
          <a:off x="676835" y="1151964"/>
          <a:ext cx="10681447" cy="522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10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1421" y="394447"/>
            <a:ext cx="9875520" cy="582706"/>
          </a:xfrm>
        </p:spPr>
        <p:txBody>
          <a:bodyPr>
            <a:normAutofit fontScale="90000"/>
          </a:bodyPr>
          <a:lstStyle/>
          <a:p>
            <a:r>
              <a:rPr lang="en-US" dirty="0"/>
              <a:t>Description of Activities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3975615"/>
              </p:ext>
            </p:extLst>
          </p:nvPr>
        </p:nvGraphicFramePr>
        <p:xfrm>
          <a:off x="676835" y="1151964"/>
          <a:ext cx="10681447" cy="522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062245"/>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845C97"/>
      </a:accent1>
      <a:accent2>
        <a:srgbClr val="6C4681"/>
      </a:accent2>
      <a:accent3>
        <a:srgbClr val="A5A5A5"/>
      </a:accent3>
      <a:accent4>
        <a:srgbClr val="6FFBFE"/>
      </a:accent4>
      <a:accent5>
        <a:srgbClr val="006B5B"/>
      </a:accent5>
      <a:accent6>
        <a:srgbClr val="00949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1982</Words>
  <Application>Microsoft Office PowerPoint</Application>
  <PresentationFormat>Widescreen</PresentationFormat>
  <Paragraphs>153</Paragraphs>
  <Slides>17</Slides>
  <Notes>16</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Raleway</vt:lpstr>
      <vt:lpstr>Söhne</vt:lpstr>
      <vt:lpstr>Noto Sans Symbols</vt:lpstr>
      <vt:lpstr>Montserrat SemiBold</vt: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Description of Activities</vt:lpstr>
      <vt:lpstr>Description of Activities</vt:lpstr>
      <vt:lpstr>PowerPoint Presentation</vt:lpstr>
      <vt:lpstr>Description of Activities</vt:lpstr>
      <vt:lpstr>Description of Activities</vt:lpstr>
      <vt:lpstr>Description of Activities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Enoros Consulting Ltd</cp:lastModifiedBy>
  <cp:revision>8</cp:revision>
  <dcterms:modified xsi:type="dcterms:W3CDTF">2024-06-18T12:52:56Z</dcterms:modified>
</cp:coreProperties>
</file>